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104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sp>
        <p:nvSpPr>
          <p:cNvPr id="5" name="TextBox 5"/>
          <p:cNvSpPr txBox="1"/>
          <p:nvPr/>
        </p:nvSpPr>
        <p:spPr>
          <a:xfrm>
            <a:off x="3410339" y="2333596"/>
            <a:ext cx="11561330" cy="3428054"/>
          </a:xfrm>
          <a:prstGeom prst="rect">
            <a:avLst/>
          </a:prstGeom>
        </p:spPr>
        <p:txBody>
          <a:bodyPr wrap="square" lIns="0" tIns="0" rIns="0" bIns="0" rtlCol="0" anchor="t">
            <a:spAutoFit/>
          </a:bodyPr>
          <a:lstStyle/>
          <a:p>
            <a:pPr algn="ctr">
              <a:lnSpc>
                <a:spcPts val="8877"/>
              </a:lnSpc>
            </a:pPr>
            <a:r>
              <a:rPr lang="en-US" sz="8800" b="1" dirty="0" err="1">
                <a:solidFill>
                  <a:srgbClr val="605048"/>
                </a:solidFill>
                <a:latin typeface="Carelia"/>
              </a:rPr>
              <a:t>Textract</a:t>
            </a:r>
            <a:endParaRPr lang="en-US" sz="8800" b="1" dirty="0">
              <a:solidFill>
                <a:srgbClr val="605048"/>
              </a:solidFill>
              <a:latin typeface="Carelia"/>
            </a:endParaRPr>
          </a:p>
          <a:p>
            <a:pPr algn="ctr">
              <a:lnSpc>
                <a:spcPts val="8877"/>
              </a:lnSpc>
            </a:pPr>
            <a:r>
              <a:rPr lang="en-US" sz="8800" b="1" dirty="0">
                <a:solidFill>
                  <a:srgbClr val="605048"/>
                </a:solidFill>
                <a:latin typeface="Carelia"/>
              </a:rPr>
              <a:t>Using</a:t>
            </a:r>
          </a:p>
          <a:p>
            <a:pPr algn="ctr">
              <a:lnSpc>
                <a:spcPts val="8877"/>
              </a:lnSpc>
            </a:pPr>
            <a:r>
              <a:rPr lang="en-US" sz="8800" b="1" dirty="0">
                <a:solidFill>
                  <a:srgbClr val="605048"/>
                </a:solidFill>
                <a:latin typeface="Carelia"/>
              </a:rPr>
              <a:t>AWS &amp; ML</a:t>
            </a:r>
          </a:p>
        </p:txBody>
      </p:sp>
      <p:sp>
        <p:nvSpPr>
          <p:cNvPr id="8" name="TextBox 7">
            <a:extLst>
              <a:ext uri="{FF2B5EF4-FFF2-40B4-BE49-F238E27FC236}">
                <a16:creationId xmlns:a16="http://schemas.microsoft.com/office/drawing/2014/main" id="{6DCAFBBC-6A8E-7AFC-31C6-F6BAEB29F4C0}"/>
              </a:ext>
            </a:extLst>
          </p:cNvPr>
          <p:cNvSpPr txBox="1"/>
          <p:nvPr/>
        </p:nvSpPr>
        <p:spPr>
          <a:xfrm>
            <a:off x="12268200" y="6896100"/>
            <a:ext cx="5638800" cy="1384995"/>
          </a:xfrm>
          <a:prstGeom prst="rect">
            <a:avLst/>
          </a:prstGeom>
          <a:noFill/>
        </p:spPr>
        <p:txBody>
          <a:bodyPr wrap="square" rtlCol="0">
            <a:spAutoFit/>
          </a:bodyPr>
          <a:lstStyle/>
          <a:p>
            <a:r>
              <a:rPr lang="en-US" sz="2800" b="1" dirty="0"/>
              <a:t>Team members:</a:t>
            </a:r>
          </a:p>
          <a:p>
            <a:r>
              <a:rPr lang="en-US" sz="2800" b="1" dirty="0" err="1"/>
              <a:t>Nandagopal</a:t>
            </a:r>
            <a:r>
              <a:rPr lang="en-US" sz="2800" b="1" dirty="0"/>
              <a:t> K -312321205113</a:t>
            </a:r>
          </a:p>
          <a:p>
            <a:r>
              <a:rPr lang="en-US" sz="2800" b="1" dirty="0" err="1"/>
              <a:t>Joewin</a:t>
            </a:r>
            <a:r>
              <a:rPr lang="en-US" sz="2800" b="1" dirty="0"/>
              <a:t> Daniel Raj G-312321205082</a:t>
            </a:r>
            <a:endParaRPr lang="en-IN" sz="28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393712" y="511434"/>
            <a:ext cx="5603481" cy="858915"/>
          </a:xfrm>
          <a:prstGeom prst="rect">
            <a:avLst/>
          </a:prstGeom>
        </p:spPr>
        <p:txBody>
          <a:bodyPr lIns="0" tIns="0" rIns="0" bIns="0" rtlCol="0" anchor="t">
            <a:spAutoFit/>
          </a:bodyPr>
          <a:lstStyle/>
          <a:p>
            <a:pPr marL="0" lvl="0" indent="0" algn="r">
              <a:lnSpc>
                <a:spcPts val="6621"/>
              </a:lnSpc>
            </a:pPr>
            <a:r>
              <a:rPr lang="en-US" sz="5859" spc="35">
                <a:solidFill>
                  <a:srgbClr val="443933"/>
                </a:solidFill>
                <a:latin typeface="Carelia"/>
              </a:rPr>
              <a:t>Block Diagram</a:t>
            </a:r>
          </a:p>
        </p:txBody>
      </p:sp>
      <p:pic>
        <p:nvPicPr>
          <p:cNvPr id="45" name="Picture 44">
            <a:extLst>
              <a:ext uri="{FF2B5EF4-FFF2-40B4-BE49-F238E27FC236}">
                <a16:creationId xmlns:a16="http://schemas.microsoft.com/office/drawing/2014/main" id="{D02C4E5C-BCD9-76F6-D5E9-E35430FCC4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714500"/>
            <a:ext cx="12192000" cy="76676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sp>
        <p:nvSpPr>
          <p:cNvPr id="3" name="TextBox 3"/>
          <p:cNvSpPr txBox="1"/>
          <p:nvPr/>
        </p:nvSpPr>
        <p:spPr>
          <a:xfrm>
            <a:off x="9139238" y="962025"/>
            <a:ext cx="9525" cy="588753"/>
          </a:xfrm>
          <a:prstGeom prst="rect">
            <a:avLst/>
          </a:prstGeom>
        </p:spPr>
        <p:txBody>
          <a:bodyPr lIns="0" tIns="0" rIns="0" bIns="0" rtlCol="0" anchor="t">
            <a:spAutoFit/>
          </a:bodyPr>
          <a:lstStyle/>
          <a:p>
            <a:pPr algn="ctr">
              <a:lnSpc>
                <a:spcPts val="4824"/>
              </a:lnSpc>
              <a:spcBef>
                <a:spcPct val="0"/>
              </a:spcBef>
            </a:pPr>
            <a:endParaRPr/>
          </a:p>
        </p:txBody>
      </p:sp>
      <p:sp>
        <p:nvSpPr>
          <p:cNvPr id="4" name="TextBox 4"/>
          <p:cNvSpPr txBox="1"/>
          <p:nvPr/>
        </p:nvSpPr>
        <p:spPr>
          <a:xfrm>
            <a:off x="653070" y="546457"/>
            <a:ext cx="2440694" cy="549609"/>
          </a:xfrm>
          <a:prstGeom prst="rect">
            <a:avLst/>
          </a:prstGeom>
        </p:spPr>
        <p:txBody>
          <a:bodyPr lIns="0" tIns="0" rIns="0" bIns="0" rtlCol="0" anchor="t">
            <a:spAutoFit/>
          </a:bodyPr>
          <a:lstStyle/>
          <a:p>
            <a:pPr algn="ctr">
              <a:lnSpc>
                <a:spcPts val="3865"/>
              </a:lnSpc>
            </a:pPr>
            <a:r>
              <a:rPr lang="en-US" sz="5086" spc="137">
                <a:solidFill>
                  <a:srgbClr val="443933"/>
                </a:solidFill>
                <a:latin typeface="Carelia"/>
              </a:rPr>
              <a:t>Inputs</a:t>
            </a:r>
          </a:p>
        </p:txBody>
      </p:sp>
      <p:pic>
        <p:nvPicPr>
          <p:cNvPr id="7" name="image3.png">
            <a:extLst>
              <a:ext uri="{FF2B5EF4-FFF2-40B4-BE49-F238E27FC236}">
                <a16:creationId xmlns:a16="http://schemas.microsoft.com/office/drawing/2014/main" id="{DCDB04C0-BE39-A554-3477-A9D8A2828513}"/>
              </a:ext>
            </a:extLst>
          </p:cNvPr>
          <p:cNvPicPr/>
          <p:nvPr/>
        </p:nvPicPr>
        <p:blipFill>
          <a:blip r:embed="rId3"/>
          <a:srcRect t="11378" b="4794"/>
          <a:stretch>
            <a:fillRect/>
          </a:stretch>
        </p:blipFill>
        <p:spPr>
          <a:xfrm>
            <a:off x="1814140" y="1772915"/>
            <a:ext cx="14337559" cy="7310977"/>
          </a:xfrm>
          <a:prstGeom prst="rect">
            <a:avLst/>
          </a:prstGeo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05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sp>
        <p:nvSpPr>
          <p:cNvPr id="5" name="TextBox 5"/>
          <p:cNvSpPr txBox="1"/>
          <p:nvPr/>
        </p:nvSpPr>
        <p:spPr>
          <a:xfrm>
            <a:off x="843290" y="546023"/>
            <a:ext cx="2611831" cy="822281"/>
          </a:xfrm>
          <a:prstGeom prst="rect">
            <a:avLst/>
          </a:prstGeom>
        </p:spPr>
        <p:txBody>
          <a:bodyPr lIns="0" tIns="0" rIns="0" bIns="0" rtlCol="0" anchor="t">
            <a:spAutoFit/>
          </a:bodyPr>
          <a:lstStyle/>
          <a:p>
            <a:pPr marL="0" lvl="0" indent="0" algn="r">
              <a:lnSpc>
                <a:spcPts val="6419"/>
              </a:lnSpc>
            </a:pPr>
            <a:r>
              <a:rPr lang="en-US" sz="5680" spc="34">
                <a:solidFill>
                  <a:srgbClr val="443933"/>
                </a:solidFill>
                <a:latin typeface="Carelia Bold"/>
              </a:rPr>
              <a:t>Output</a:t>
            </a:r>
          </a:p>
        </p:txBody>
      </p:sp>
      <p:pic>
        <p:nvPicPr>
          <p:cNvPr id="1026" name="image10.png">
            <a:extLst>
              <a:ext uri="{FF2B5EF4-FFF2-40B4-BE49-F238E27FC236}">
                <a16:creationId xmlns:a16="http://schemas.microsoft.com/office/drawing/2014/main" id="{F214FDB7-CDF4-7FF2-37DA-C1396871A6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999" b="3464"/>
          <a:stretch>
            <a:fillRect/>
          </a:stretch>
        </p:blipFill>
        <p:spPr bwMode="auto">
          <a:xfrm>
            <a:off x="843290" y="1640785"/>
            <a:ext cx="8300710" cy="4000481"/>
          </a:xfrm>
          <a:prstGeom prst="rect">
            <a:avLst/>
          </a:prstGeom>
          <a:noFill/>
          <a:extLst>
            <a:ext uri="{909E8E84-426E-40DD-AFC4-6F175D3DCCD1}">
              <a14:hiddenFill xmlns:a14="http://schemas.microsoft.com/office/drawing/2010/main">
                <a:solidFill>
                  <a:srgbClr val="FFFFFF"/>
                </a:solidFill>
              </a14:hiddenFill>
            </a:ext>
          </a:extLst>
        </p:spPr>
      </p:pic>
      <p:pic>
        <p:nvPicPr>
          <p:cNvPr id="1025" name="image4.png">
            <a:extLst>
              <a:ext uri="{FF2B5EF4-FFF2-40B4-BE49-F238E27FC236}">
                <a16:creationId xmlns:a16="http://schemas.microsoft.com/office/drawing/2014/main" id="{686DF6CB-C069-09DE-C5F6-C69B0FEAB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0808" b="4231"/>
          <a:stretch>
            <a:fillRect/>
          </a:stretch>
        </p:blipFill>
        <p:spPr bwMode="auto">
          <a:xfrm>
            <a:off x="8227387" y="4985177"/>
            <a:ext cx="9372600" cy="449103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EDACD249-1B7A-4E53-2D7A-E2FBEBDD81C1}"/>
              </a:ext>
            </a:extLst>
          </p:cNvPr>
          <p:cNvSpPr>
            <a:spLocks noChangeArrowheads="1"/>
          </p:cNvSpPr>
          <p:nvPr/>
        </p:nvSpPr>
        <p:spPr bwMode="auto">
          <a:xfrm>
            <a:off x="-843290" y="1445567"/>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1" name="TextBox 10">
            <a:extLst>
              <a:ext uri="{FF2B5EF4-FFF2-40B4-BE49-F238E27FC236}">
                <a16:creationId xmlns:a16="http://schemas.microsoft.com/office/drawing/2014/main" id="{4620B431-183C-FFF3-88AC-A2369EAAEF2D}"/>
              </a:ext>
            </a:extLst>
          </p:cNvPr>
          <p:cNvSpPr txBox="1"/>
          <p:nvPr/>
        </p:nvSpPr>
        <p:spPr>
          <a:xfrm>
            <a:off x="9448800" y="4146784"/>
            <a:ext cx="4495800" cy="646331"/>
          </a:xfrm>
          <a:prstGeom prst="rect">
            <a:avLst/>
          </a:prstGeom>
          <a:noFill/>
        </p:spPr>
        <p:txBody>
          <a:bodyPr wrap="square" rtlCol="0">
            <a:spAutoFit/>
          </a:bodyPr>
          <a:lstStyle/>
          <a:p>
            <a:r>
              <a:rPr lang="en-US" sz="1800" dirty="0">
                <a:solidFill>
                  <a:srgbClr val="000000"/>
                </a:solidFill>
                <a:latin typeface="Canva Sans Bold"/>
              </a:rPr>
              <a:t>Extracted Text from the </a:t>
            </a:r>
            <a:r>
              <a:rPr lang="en-US" dirty="0">
                <a:solidFill>
                  <a:srgbClr val="000000"/>
                </a:solidFill>
                <a:latin typeface="Canva Sans Bold"/>
              </a:rPr>
              <a:t>I</a:t>
            </a:r>
            <a:r>
              <a:rPr lang="en-US" sz="1800" dirty="0">
                <a:solidFill>
                  <a:srgbClr val="000000"/>
                </a:solidFill>
                <a:latin typeface="Canva Sans Bold"/>
              </a:rPr>
              <a:t>nput Documents</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sp>
        <p:nvSpPr>
          <p:cNvPr id="3" name="TextBox 3"/>
          <p:cNvSpPr txBox="1"/>
          <p:nvPr/>
        </p:nvSpPr>
        <p:spPr>
          <a:xfrm>
            <a:off x="1028700" y="396430"/>
            <a:ext cx="3922318" cy="801879"/>
          </a:xfrm>
          <a:prstGeom prst="rect">
            <a:avLst/>
          </a:prstGeom>
        </p:spPr>
        <p:txBody>
          <a:bodyPr lIns="0" tIns="0" rIns="0" bIns="0" rtlCol="0" anchor="t">
            <a:spAutoFit/>
          </a:bodyPr>
          <a:lstStyle/>
          <a:p>
            <a:pPr marL="0" lvl="0" indent="0" algn="r">
              <a:lnSpc>
                <a:spcPts val="6266"/>
              </a:lnSpc>
            </a:pPr>
            <a:r>
              <a:rPr lang="en-US" sz="5545" spc="33">
                <a:solidFill>
                  <a:srgbClr val="605048"/>
                </a:solidFill>
                <a:latin typeface="Carelia Bold"/>
              </a:rPr>
              <a:t>References</a:t>
            </a:r>
          </a:p>
        </p:txBody>
      </p:sp>
      <p:sp>
        <p:nvSpPr>
          <p:cNvPr id="4" name="TextBox 4"/>
          <p:cNvSpPr txBox="1"/>
          <p:nvPr/>
        </p:nvSpPr>
        <p:spPr>
          <a:xfrm>
            <a:off x="1028700" y="1423036"/>
            <a:ext cx="16430916" cy="7086427"/>
          </a:xfrm>
          <a:prstGeom prst="rect">
            <a:avLst/>
          </a:prstGeom>
        </p:spPr>
        <p:txBody>
          <a:bodyPr lIns="0" tIns="0" rIns="0" bIns="0" rtlCol="0" anchor="t">
            <a:spAutoFit/>
          </a:bodyPr>
          <a:lstStyle/>
          <a:p>
            <a:pPr marL="514350" indent="-514350">
              <a:lnSpc>
                <a:spcPts val="3710"/>
              </a:lnSpc>
              <a:buAutoNum type="arabicPeriod"/>
            </a:pPr>
            <a:r>
              <a:rPr lang="en-US" sz="2650" dirty="0">
                <a:solidFill>
                  <a:srgbClr val="000000"/>
                </a:solidFill>
                <a:latin typeface="Canva Sans Bold"/>
              </a:rPr>
              <a:t>Author(s): Sharma, A., &amp; Jain, R.</a:t>
            </a:r>
          </a:p>
          <a:p>
            <a:pPr>
              <a:lnSpc>
                <a:spcPts val="3710"/>
              </a:lnSpc>
            </a:pPr>
            <a:r>
              <a:rPr lang="en-US" sz="2650" dirty="0">
                <a:solidFill>
                  <a:srgbClr val="000000"/>
                </a:solidFill>
                <a:latin typeface="Canva Sans Bold"/>
              </a:rPr>
              <a:t>      Year : 2019</a:t>
            </a:r>
          </a:p>
          <a:p>
            <a:pPr>
              <a:lnSpc>
                <a:spcPts val="3710"/>
              </a:lnSpc>
            </a:pPr>
            <a:r>
              <a:rPr lang="en-US" sz="2650" dirty="0">
                <a:solidFill>
                  <a:srgbClr val="000000"/>
                </a:solidFill>
                <a:latin typeface="Canva Sans Bold"/>
              </a:rPr>
              <a:t>      Title: </a:t>
            </a:r>
            <a:r>
              <a:rPr lang="fr-FR" sz="2650" dirty="0">
                <a:solidFill>
                  <a:srgbClr val="000000"/>
                </a:solidFill>
                <a:latin typeface="Canva Sans Bold"/>
              </a:rPr>
              <a:t>"Efficient </a:t>
            </a:r>
            <a:r>
              <a:rPr lang="fr-FR" sz="2650" dirty="0" err="1">
                <a:solidFill>
                  <a:srgbClr val="000000"/>
                </a:solidFill>
                <a:latin typeface="Canva Sans Bold"/>
              </a:rPr>
              <a:t>Text</a:t>
            </a:r>
            <a:r>
              <a:rPr lang="fr-FR" sz="2650" dirty="0">
                <a:solidFill>
                  <a:srgbClr val="000000"/>
                </a:solidFill>
                <a:latin typeface="Canva Sans Bold"/>
              </a:rPr>
              <a:t> Extraction Techniques for Large-</a:t>
            </a:r>
            <a:r>
              <a:rPr lang="fr-FR" sz="2650" dirty="0" err="1">
                <a:solidFill>
                  <a:srgbClr val="000000"/>
                </a:solidFill>
                <a:latin typeface="Canva Sans Bold"/>
              </a:rPr>
              <a:t>Scale</a:t>
            </a:r>
            <a:r>
              <a:rPr lang="fr-FR" sz="2650" dirty="0">
                <a:solidFill>
                  <a:srgbClr val="000000"/>
                </a:solidFill>
                <a:latin typeface="Canva Sans Bold"/>
              </a:rPr>
              <a:t> Document </a:t>
            </a:r>
            <a:r>
              <a:rPr lang="fr-FR" sz="2650" dirty="0" err="1">
                <a:solidFill>
                  <a:srgbClr val="000000"/>
                </a:solidFill>
                <a:latin typeface="Canva Sans Bold"/>
              </a:rPr>
              <a:t>Analysis</a:t>
            </a:r>
            <a:endParaRPr lang="fr-FR" sz="2650" dirty="0">
              <a:solidFill>
                <a:srgbClr val="000000"/>
              </a:solidFill>
              <a:latin typeface="Canva Sans Bold"/>
            </a:endParaRPr>
          </a:p>
          <a:p>
            <a:pPr>
              <a:lnSpc>
                <a:spcPts val="3710"/>
              </a:lnSpc>
            </a:pPr>
            <a:endParaRPr lang="fr-FR" sz="2650" dirty="0">
              <a:solidFill>
                <a:srgbClr val="000000"/>
              </a:solidFill>
              <a:latin typeface="Canva Sans Bold"/>
            </a:endParaRPr>
          </a:p>
          <a:p>
            <a:pPr>
              <a:lnSpc>
                <a:spcPts val="3710"/>
              </a:lnSpc>
            </a:pPr>
            <a:r>
              <a:rPr lang="en-US" sz="2650" dirty="0">
                <a:solidFill>
                  <a:srgbClr val="000000"/>
                </a:solidFill>
                <a:latin typeface="Canva Sans Bold"/>
              </a:rPr>
              <a:t>2. Author(s): Garg, S., &amp; Anand, R. S.</a:t>
            </a:r>
          </a:p>
          <a:p>
            <a:pPr>
              <a:lnSpc>
                <a:spcPts val="3710"/>
              </a:lnSpc>
            </a:pPr>
            <a:r>
              <a:rPr lang="en-US" sz="2650" dirty="0">
                <a:solidFill>
                  <a:srgbClr val="000000"/>
                </a:solidFill>
                <a:latin typeface="Canva Sans Bold"/>
              </a:rPr>
              <a:t>   Year: 2020</a:t>
            </a:r>
          </a:p>
          <a:p>
            <a:pPr>
              <a:lnSpc>
                <a:spcPts val="3710"/>
              </a:lnSpc>
            </a:pPr>
            <a:r>
              <a:rPr lang="en-US" sz="2650" dirty="0">
                <a:solidFill>
                  <a:srgbClr val="000000"/>
                </a:solidFill>
                <a:latin typeface="Canva Sans Bold"/>
              </a:rPr>
              <a:t>   Title: A Survey of Text Extraction Techniques</a:t>
            </a:r>
          </a:p>
          <a:p>
            <a:pPr>
              <a:lnSpc>
                <a:spcPts val="3710"/>
              </a:lnSpc>
            </a:pPr>
            <a:endParaRPr lang="en-US" sz="2650" dirty="0">
              <a:solidFill>
                <a:srgbClr val="000000"/>
              </a:solidFill>
              <a:latin typeface="Canva Sans Bold"/>
            </a:endParaRPr>
          </a:p>
          <a:p>
            <a:pPr>
              <a:lnSpc>
                <a:spcPts val="3710"/>
              </a:lnSpc>
            </a:pPr>
            <a:r>
              <a:rPr lang="en-US" sz="2650" dirty="0">
                <a:solidFill>
                  <a:srgbClr val="000000"/>
                </a:solidFill>
                <a:latin typeface="Canva Sans Bold"/>
              </a:rPr>
              <a:t>3. Author(s): Mohanty, P., &amp; Patel, S. K.</a:t>
            </a:r>
          </a:p>
          <a:p>
            <a:pPr>
              <a:lnSpc>
                <a:spcPts val="3710"/>
              </a:lnSpc>
            </a:pPr>
            <a:r>
              <a:rPr lang="en-US" sz="2650" dirty="0">
                <a:solidFill>
                  <a:srgbClr val="000000"/>
                </a:solidFill>
                <a:latin typeface="Canva Sans Bold"/>
              </a:rPr>
              <a:t>   Year : 2019</a:t>
            </a:r>
          </a:p>
          <a:p>
            <a:pPr>
              <a:lnSpc>
                <a:spcPts val="3710"/>
              </a:lnSpc>
            </a:pPr>
            <a:r>
              <a:rPr lang="en-US" sz="2650" dirty="0">
                <a:solidFill>
                  <a:srgbClr val="000000"/>
                </a:solidFill>
                <a:latin typeface="Canva Sans Bold"/>
              </a:rPr>
              <a:t>   Title: Text Extraction from Images: A Review</a:t>
            </a:r>
          </a:p>
          <a:p>
            <a:pPr>
              <a:lnSpc>
                <a:spcPts val="3710"/>
              </a:lnSpc>
            </a:pPr>
            <a:endParaRPr lang="en-US" sz="2650" dirty="0">
              <a:solidFill>
                <a:srgbClr val="000000"/>
              </a:solidFill>
              <a:latin typeface="Canva Sans Bold"/>
            </a:endParaRPr>
          </a:p>
          <a:p>
            <a:pPr>
              <a:lnSpc>
                <a:spcPts val="3710"/>
              </a:lnSpc>
            </a:pPr>
            <a:r>
              <a:rPr lang="en-US" sz="2650" dirty="0">
                <a:solidFill>
                  <a:srgbClr val="000000"/>
                </a:solidFill>
                <a:latin typeface="Canva Sans Bold"/>
              </a:rPr>
              <a:t>4. Author(s): Xu, Z., Huang, Z., Deng, H., &amp; Zhao, Y.</a:t>
            </a:r>
          </a:p>
          <a:p>
            <a:pPr>
              <a:lnSpc>
                <a:spcPts val="3710"/>
              </a:lnSpc>
            </a:pPr>
            <a:r>
              <a:rPr lang="en-US" sz="2650" dirty="0">
                <a:solidFill>
                  <a:srgbClr val="000000"/>
                </a:solidFill>
                <a:latin typeface="Canva Sans Bold"/>
              </a:rPr>
              <a:t>   Year: 2020</a:t>
            </a:r>
          </a:p>
          <a:p>
            <a:pPr>
              <a:lnSpc>
                <a:spcPts val="3710"/>
              </a:lnSpc>
            </a:pPr>
            <a:r>
              <a:rPr lang="en-US" sz="2650" dirty="0">
                <a:solidFill>
                  <a:srgbClr val="000000"/>
                </a:solidFill>
                <a:latin typeface="Canva Sans Bold"/>
              </a:rPr>
              <a:t>   Title: Deep Learning for Document Processing: From Text Detection to Text Extraction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sp>
        <p:nvSpPr>
          <p:cNvPr id="3" name="TextBox 3"/>
          <p:cNvSpPr txBox="1"/>
          <p:nvPr/>
        </p:nvSpPr>
        <p:spPr>
          <a:xfrm>
            <a:off x="829454" y="455518"/>
            <a:ext cx="4847495" cy="847146"/>
          </a:xfrm>
          <a:prstGeom prst="rect">
            <a:avLst/>
          </a:prstGeom>
        </p:spPr>
        <p:txBody>
          <a:bodyPr lIns="0" tIns="0" rIns="0" bIns="0" rtlCol="0" anchor="t">
            <a:spAutoFit/>
          </a:bodyPr>
          <a:lstStyle/>
          <a:p>
            <a:pPr marL="0" lvl="0" indent="0" algn="r">
              <a:lnSpc>
                <a:spcPts val="6675"/>
              </a:lnSpc>
            </a:pPr>
            <a:r>
              <a:rPr lang="en-US" sz="5907" spc="35">
                <a:solidFill>
                  <a:srgbClr val="605048"/>
                </a:solidFill>
                <a:latin typeface="Carelia Bold"/>
              </a:rPr>
              <a:t>Conclusion:</a:t>
            </a:r>
          </a:p>
        </p:txBody>
      </p:sp>
      <p:sp>
        <p:nvSpPr>
          <p:cNvPr id="4" name="TextBox 4"/>
          <p:cNvSpPr txBox="1"/>
          <p:nvPr/>
        </p:nvSpPr>
        <p:spPr>
          <a:xfrm>
            <a:off x="1303039" y="962025"/>
            <a:ext cx="15681922" cy="8042010"/>
          </a:xfrm>
          <a:prstGeom prst="rect">
            <a:avLst/>
          </a:prstGeom>
        </p:spPr>
        <p:txBody>
          <a:bodyPr lIns="0" tIns="0" rIns="0" bIns="0" rtlCol="0" anchor="t">
            <a:spAutoFit/>
          </a:bodyPr>
          <a:lstStyle/>
          <a:p>
            <a:pPr algn="just">
              <a:lnSpc>
                <a:spcPts val="4529"/>
              </a:lnSpc>
            </a:pPr>
            <a:endParaRPr dirty="0"/>
          </a:p>
          <a:p>
            <a:pPr marL="457200" indent="-457200" algn="just">
              <a:lnSpc>
                <a:spcPts val="4529"/>
              </a:lnSpc>
              <a:buFont typeface="Arial" panose="020B0604020202020204" pitchFamily="34" charset="0"/>
              <a:buChar char="•"/>
            </a:pPr>
            <a:r>
              <a:rPr lang="en-US" sz="3235" dirty="0">
                <a:solidFill>
                  <a:srgbClr val="000000"/>
                </a:solidFill>
                <a:latin typeface="Canva Sans Bold"/>
              </a:rPr>
              <a:t>The automation of document processing using Amazon </a:t>
            </a:r>
            <a:r>
              <a:rPr lang="en-US" sz="3235" dirty="0" err="1">
                <a:solidFill>
                  <a:srgbClr val="000000"/>
                </a:solidFill>
                <a:latin typeface="Canva Sans Bold"/>
              </a:rPr>
              <a:t>Textract</a:t>
            </a:r>
            <a:r>
              <a:rPr lang="en-US" sz="3235" dirty="0">
                <a:solidFill>
                  <a:srgbClr val="000000"/>
                </a:solidFill>
                <a:latin typeface="Canva Sans Bold"/>
              </a:rPr>
              <a:t>, AWS Lambda, and Amazon S3 offers a powerful solution for improving efficiency, reducing errors, and unlocking new possibilities in data extraction and analysis. By leveraging machine learning and serverless computing, this system provides a scalable, cost-effective, and accurate method for extracting key information from documents in real time.</a:t>
            </a:r>
          </a:p>
          <a:p>
            <a:pPr algn="just">
              <a:lnSpc>
                <a:spcPts val="4529"/>
              </a:lnSpc>
            </a:pPr>
            <a:endParaRPr lang="en-US" sz="3235" dirty="0">
              <a:solidFill>
                <a:srgbClr val="000000"/>
              </a:solidFill>
              <a:latin typeface="Canva Sans Bold"/>
            </a:endParaRPr>
          </a:p>
          <a:p>
            <a:pPr marL="457200" indent="-457200" algn="just">
              <a:lnSpc>
                <a:spcPts val="4529"/>
              </a:lnSpc>
              <a:buFont typeface="Arial" panose="020B0604020202020204" pitchFamily="34" charset="0"/>
              <a:buChar char="•"/>
            </a:pPr>
            <a:r>
              <a:rPr lang="en-US" sz="3235" dirty="0">
                <a:solidFill>
                  <a:srgbClr val="000000"/>
                </a:solidFill>
                <a:latin typeface="Canva Sans Bold"/>
              </a:rPr>
              <a:t>In real-world environments, such a system can be applied across various industries, including finance, healthcare, legal, and more, where document processing is a critical part of operations. The benefits of automation, scalability, accuracy, and cost-effectiveness make this solution highly valuable for organizations looking to streamline their document processing workflows and improve overall efficiency.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sp>
        <p:nvSpPr>
          <p:cNvPr id="17" name="TextBox 17"/>
          <p:cNvSpPr txBox="1"/>
          <p:nvPr/>
        </p:nvSpPr>
        <p:spPr>
          <a:xfrm>
            <a:off x="4958152" y="4045064"/>
            <a:ext cx="8376848" cy="1750864"/>
          </a:xfrm>
          <a:prstGeom prst="rect">
            <a:avLst/>
          </a:prstGeom>
        </p:spPr>
        <p:txBody>
          <a:bodyPr wrap="square" lIns="0" tIns="0" rIns="0" bIns="0" rtlCol="0" anchor="t">
            <a:spAutoFit/>
          </a:bodyPr>
          <a:lstStyle/>
          <a:p>
            <a:pPr algn="ctr">
              <a:lnSpc>
                <a:spcPts val="13374"/>
              </a:lnSpc>
            </a:pPr>
            <a:r>
              <a:rPr lang="en-US" sz="13647" b="1" dirty="0">
                <a:solidFill>
                  <a:srgbClr val="605048"/>
                </a:solidFill>
                <a:latin typeface="Carelia"/>
              </a:rPr>
              <a:t>Thankyou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905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sp>
        <p:nvSpPr>
          <p:cNvPr id="9" name="TextBox 9"/>
          <p:cNvSpPr txBox="1"/>
          <p:nvPr/>
        </p:nvSpPr>
        <p:spPr>
          <a:xfrm>
            <a:off x="868559" y="738644"/>
            <a:ext cx="5645579" cy="684887"/>
          </a:xfrm>
          <a:prstGeom prst="rect">
            <a:avLst/>
          </a:prstGeom>
        </p:spPr>
        <p:txBody>
          <a:bodyPr lIns="0" tIns="0" rIns="0" bIns="0" rtlCol="0" anchor="t">
            <a:spAutoFit/>
          </a:bodyPr>
          <a:lstStyle/>
          <a:p>
            <a:pPr>
              <a:lnSpc>
                <a:spcPts val="5118"/>
              </a:lnSpc>
            </a:pPr>
            <a:r>
              <a:rPr lang="en-US" sz="5222" dirty="0">
                <a:solidFill>
                  <a:srgbClr val="605048"/>
                </a:solidFill>
                <a:latin typeface="Carelia"/>
              </a:rPr>
              <a:t>Abstract</a:t>
            </a:r>
          </a:p>
        </p:txBody>
      </p:sp>
      <p:sp>
        <p:nvSpPr>
          <p:cNvPr id="10" name="TextBox 10"/>
          <p:cNvSpPr txBox="1"/>
          <p:nvPr/>
        </p:nvSpPr>
        <p:spPr>
          <a:xfrm rot="-15471">
            <a:off x="477549" y="1923883"/>
            <a:ext cx="16602193" cy="7952049"/>
          </a:xfrm>
          <a:prstGeom prst="rect">
            <a:avLst/>
          </a:prstGeom>
        </p:spPr>
        <p:txBody>
          <a:bodyPr wrap="square" lIns="0" tIns="0" rIns="0" bIns="0" rtlCol="0" anchor="t">
            <a:spAutoFit/>
          </a:bodyPr>
          <a:lstStyle/>
          <a:p>
            <a:pPr marL="327766" lvl="1">
              <a:lnSpc>
                <a:spcPts val="4372"/>
              </a:lnSpc>
            </a:pPr>
            <a:endParaRPr lang="en-US" sz="3036" dirty="0">
              <a:solidFill>
                <a:srgbClr val="000000"/>
              </a:solidFill>
              <a:latin typeface="Glacial Indifference Bold"/>
            </a:endParaRPr>
          </a:p>
          <a:p>
            <a:pPr marL="655532" lvl="1" indent="-327766">
              <a:lnSpc>
                <a:spcPts val="4372"/>
              </a:lnSpc>
              <a:buFont typeface="Arial"/>
              <a:buChar char="•"/>
            </a:pPr>
            <a:r>
              <a:rPr lang="en-US" sz="3036" dirty="0">
                <a:solidFill>
                  <a:srgbClr val="000000"/>
                </a:solidFill>
                <a:latin typeface="Glacial Indifference Bold"/>
              </a:rPr>
              <a:t>In the rapidly evolving digital age, efficient data extraction from documents is crucial for automating business processes and enhancing decision-making. This mini project demonstrates the integration of Amazon </a:t>
            </a:r>
            <a:r>
              <a:rPr lang="en-US" sz="3036" dirty="0" err="1">
                <a:solidFill>
                  <a:srgbClr val="000000"/>
                </a:solidFill>
                <a:latin typeface="Glacial Indifference Bold"/>
              </a:rPr>
              <a:t>Textract</a:t>
            </a:r>
            <a:r>
              <a:rPr lang="en-US" sz="3036" dirty="0">
                <a:solidFill>
                  <a:srgbClr val="000000"/>
                </a:solidFill>
                <a:latin typeface="Glacial Indifference Bold"/>
              </a:rPr>
              <a:t> with AWS Lambda and Amazon S3 to develop a robust document processing solution that automates the extraction of key-value pairs from uploaded documents. </a:t>
            </a:r>
          </a:p>
          <a:p>
            <a:pPr marL="655532" lvl="1" indent="-327766">
              <a:lnSpc>
                <a:spcPts val="4372"/>
              </a:lnSpc>
              <a:buFont typeface="Arial"/>
              <a:buChar char="•"/>
            </a:pPr>
            <a:endParaRPr lang="en-US" sz="3036" dirty="0">
              <a:solidFill>
                <a:srgbClr val="000000"/>
              </a:solidFill>
              <a:latin typeface="Glacial Indifference Bold"/>
            </a:endParaRPr>
          </a:p>
          <a:p>
            <a:pPr marL="655532" lvl="1" indent="-327766">
              <a:lnSpc>
                <a:spcPts val="4372"/>
              </a:lnSpc>
              <a:buFont typeface="Arial"/>
              <a:buChar char="•"/>
            </a:pPr>
            <a:r>
              <a:rPr lang="en-US" sz="3036" dirty="0">
                <a:solidFill>
                  <a:srgbClr val="000000"/>
                </a:solidFill>
                <a:latin typeface="Glacial Indifference Bold"/>
              </a:rPr>
              <a:t>The project employs Python programming for scripting the Lambda function, which directs </a:t>
            </a:r>
            <a:r>
              <a:rPr lang="en-US" sz="3036" dirty="0" err="1">
                <a:solidFill>
                  <a:srgbClr val="000000"/>
                </a:solidFill>
                <a:latin typeface="Glacial Indifference Bold"/>
              </a:rPr>
              <a:t>Textract</a:t>
            </a:r>
            <a:r>
              <a:rPr lang="en-US" sz="3036" dirty="0">
                <a:solidFill>
                  <a:srgbClr val="000000"/>
                </a:solidFill>
                <a:latin typeface="Glacial Indifference Bold"/>
              </a:rPr>
              <a:t> to analyze document images for text and data, categorizes the extracted content into key-value pairs, and outputs these pairs for further analysis or integration into databases and applications. This solution not only streamlines data entry and retrieval but also minimizes human errors associated with manual data extraction.</a:t>
            </a:r>
          </a:p>
          <a:p>
            <a:pPr>
              <a:lnSpc>
                <a:spcPts val="5380"/>
              </a:lnSpc>
            </a:pPr>
            <a:endParaRPr lang="en-US" sz="3036" dirty="0">
              <a:solidFill>
                <a:srgbClr val="000000"/>
              </a:solidFill>
              <a:latin typeface="Glacial Indifference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sp>
        <p:nvSpPr>
          <p:cNvPr id="3" name="TextBox 3"/>
          <p:cNvSpPr txBox="1"/>
          <p:nvPr/>
        </p:nvSpPr>
        <p:spPr>
          <a:xfrm>
            <a:off x="748974" y="598061"/>
            <a:ext cx="4377516" cy="700224"/>
          </a:xfrm>
          <a:prstGeom prst="rect">
            <a:avLst/>
          </a:prstGeom>
        </p:spPr>
        <p:txBody>
          <a:bodyPr lIns="0" tIns="0" rIns="0" bIns="0" rtlCol="0" anchor="t">
            <a:spAutoFit/>
          </a:bodyPr>
          <a:lstStyle/>
          <a:p>
            <a:pPr>
              <a:lnSpc>
                <a:spcPts val="5217"/>
              </a:lnSpc>
            </a:pPr>
            <a:r>
              <a:rPr lang="en-US" sz="5323">
                <a:solidFill>
                  <a:srgbClr val="605048"/>
                </a:solidFill>
                <a:latin typeface="Carelia"/>
              </a:rPr>
              <a:t>Introduction</a:t>
            </a:r>
          </a:p>
        </p:txBody>
      </p:sp>
      <p:sp>
        <p:nvSpPr>
          <p:cNvPr id="4" name="TextBox 4"/>
          <p:cNvSpPr txBox="1"/>
          <p:nvPr/>
        </p:nvSpPr>
        <p:spPr>
          <a:xfrm rot="-15471">
            <a:off x="191715" y="619753"/>
            <a:ext cx="17518298" cy="9949327"/>
          </a:xfrm>
          <a:prstGeom prst="rect">
            <a:avLst/>
          </a:prstGeom>
        </p:spPr>
        <p:txBody>
          <a:bodyPr lIns="0" tIns="0" rIns="0" bIns="0" rtlCol="0" anchor="t">
            <a:spAutoFit/>
          </a:bodyPr>
          <a:lstStyle/>
          <a:p>
            <a:pPr marL="611853" lvl="1" indent="-305926" algn="just">
              <a:lnSpc>
                <a:spcPts val="4080"/>
              </a:lnSpc>
              <a:buFont typeface="Arial"/>
              <a:buChar char="•"/>
            </a:pPr>
            <a:endParaRPr lang="en-US" sz="2833" dirty="0">
              <a:solidFill>
                <a:srgbClr val="000000"/>
              </a:solidFill>
              <a:latin typeface="Glacial Indifference Bold"/>
            </a:endParaRPr>
          </a:p>
          <a:p>
            <a:pPr marL="611853" lvl="1" indent="-305926" algn="just">
              <a:lnSpc>
                <a:spcPts val="4080"/>
              </a:lnSpc>
              <a:buFont typeface="Arial"/>
              <a:buChar char="•"/>
            </a:pPr>
            <a:endParaRPr lang="en-US" sz="2833" dirty="0">
              <a:solidFill>
                <a:srgbClr val="000000"/>
              </a:solidFill>
              <a:latin typeface="Glacial Indifference Bold"/>
            </a:endParaRPr>
          </a:p>
          <a:p>
            <a:pPr marL="611853" lvl="1" indent="-305926" algn="just">
              <a:lnSpc>
                <a:spcPts val="4080"/>
              </a:lnSpc>
              <a:buFont typeface="Arial"/>
              <a:buChar char="•"/>
            </a:pPr>
            <a:endParaRPr lang="en-US" sz="2833" dirty="0">
              <a:solidFill>
                <a:srgbClr val="000000"/>
              </a:solidFill>
              <a:latin typeface="Glacial Indifference Bold"/>
            </a:endParaRPr>
          </a:p>
          <a:p>
            <a:pPr marL="611853" lvl="1" indent="-305926" algn="just">
              <a:lnSpc>
                <a:spcPts val="4080"/>
              </a:lnSpc>
              <a:buFont typeface="Arial"/>
              <a:buChar char="•"/>
            </a:pPr>
            <a:r>
              <a:rPr lang="en-US" sz="2833" dirty="0">
                <a:solidFill>
                  <a:srgbClr val="000000"/>
                </a:solidFill>
                <a:latin typeface="Glacial Indifference Bold"/>
              </a:rPr>
              <a:t>In today's data-centric world, the abundance of unstructured textual data presents both opportunities and challenges for organizations across various industries. Extracting valuable insights from this vast pool of information is crucial for informed decision-making, yet traditional methods of text extraction often prove to be labor-intensive, error-prone, and inefficient. With the advent of machine learning and cloud computing technologies, there arises a promising avenue to revolutionize the process of text extraction, making it more accurate, scalable, and adaptable to diverse sources of textual data.</a:t>
            </a:r>
          </a:p>
          <a:p>
            <a:pPr marL="611853" lvl="1" indent="-305926" algn="just">
              <a:lnSpc>
                <a:spcPts val="4080"/>
              </a:lnSpc>
              <a:buFont typeface="Arial"/>
              <a:buChar char="•"/>
            </a:pPr>
            <a:endParaRPr lang="en-US" sz="2833" dirty="0">
              <a:solidFill>
                <a:srgbClr val="000000"/>
              </a:solidFill>
              <a:latin typeface="Glacial Indifference Bold"/>
            </a:endParaRPr>
          </a:p>
          <a:p>
            <a:pPr marL="611853" lvl="1" indent="-305926" algn="just">
              <a:lnSpc>
                <a:spcPts val="4080"/>
              </a:lnSpc>
              <a:buFont typeface="Arial"/>
              <a:buChar char="•"/>
            </a:pPr>
            <a:r>
              <a:rPr lang="en-US" sz="2833" dirty="0">
                <a:solidFill>
                  <a:srgbClr val="000000"/>
                </a:solidFill>
                <a:latin typeface="Glacial Indifference Bold"/>
              </a:rPr>
              <a:t>Recognizing the need for enhanced document processing solutions, this project explores the implementation of a cloud-based, automated system using Amazon </a:t>
            </a:r>
            <a:r>
              <a:rPr lang="en-US" sz="2833" dirty="0" err="1">
                <a:solidFill>
                  <a:srgbClr val="000000"/>
                </a:solidFill>
                <a:latin typeface="Glacial Indifference Bold"/>
              </a:rPr>
              <a:t>Textract</a:t>
            </a:r>
            <a:r>
              <a:rPr lang="en-US" sz="2833" dirty="0">
                <a:solidFill>
                  <a:srgbClr val="000000"/>
                </a:solidFill>
                <a:latin typeface="Glacial Indifference Bold"/>
              </a:rPr>
              <a:t>, AWS Lambda, and Amazon S3. Amazon </a:t>
            </a:r>
            <a:r>
              <a:rPr lang="en-US" sz="2833" dirty="0" err="1">
                <a:solidFill>
                  <a:srgbClr val="000000"/>
                </a:solidFill>
                <a:latin typeface="Glacial Indifference Bold"/>
              </a:rPr>
              <a:t>Textract</a:t>
            </a:r>
            <a:r>
              <a:rPr lang="en-US" sz="2833" dirty="0">
                <a:solidFill>
                  <a:srgbClr val="000000"/>
                </a:solidFill>
                <a:latin typeface="Glacial Indifference Bold"/>
              </a:rPr>
              <a:t> is a service that leverages machine learning to automatically extract text, handwriting, and data from scanned documents. AWS Lambda provides a serverless computing environment to execute code in response to events—such as uploading a document to Amazon S3, which serves as a secure storage solution that supports data availability, security, and performance.</a:t>
            </a:r>
          </a:p>
          <a:p>
            <a:pPr algn="just">
              <a:lnSpc>
                <a:spcPts val="4080"/>
              </a:lnSpc>
            </a:pPr>
            <a:endParaRPr lang="en-US" sz="2833" dirty="0">
              <a:solidFill>
                <a:srgbClr val="000000"/>
              </a:solidFill>
              <a:latin typeface="Glacial Indifference Bold"/>
            </a:endParaRPr>
          </a:p>
          <a:p>
            <a:pPr algn="just">
              <a:lnSpc>
                <a:spcPts val="4080"/>
              </a:lnSpc>
            </a:pPr>
            <a:endParaRPr lang="en-US" sz="2833" dirty="0">
              <a:solidFill>
                <a:srgbClr val="000000"/>
              </a:solidFill>
              <a:latin typeface="Glacial Indifference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graphicFrame>
        <p:nvGraphicFramePr>
          <p:cNvPr id="3" name="Table 3"/>
          <p:cNvGraphicFramePr>
            <a:graphicFrameLocks noGrp="1"/>
          </p:cNvGraphicFramePr>
          <p:nvPr>
            <p:extLst>
              <p:ext uri="{D42A27DB-BD31-4B8C-83A1-F6EECF244321}">
                <p14:modId xmlns:p14="http://schemas.microsoft.com/office/powerpoint/2010/main" val="2218745730"/>
              </p:ext>
            </p:extLst>
          </p:nvPr>
        </p:nvGraphicFramePr>
        <p:xfrm>
          <a:off x="429917" y="962025"/>
          <a:ext cx="17362864" cy="9029320"/>
        </p:xfrm>
        <a:graphic>
          <a:graphicData uri="http://schemas.openxmlformats.org/drawingml/2006/table">
            <a:tbl>
              <a:tblPr/>
              <a:tblGrid>
                <a:gridCol w="3713846">
                  <a:extLst>
                    <a:ext uri="{9D8B030D-6E8A-4147-A177-3AD203B41FA5}">
                      <a16:colId xmlns:a16="http://schemas.microsoft.com/office/drawing/2014/main" val="20000"/>
                    </a:ext>
                  </a:extLst>
                </a:gridCol>
                <a:gridCol w="3807782">
                  <a:extLst>
                    <a:ext uri="{9D8B030D-6E8A-4147-A177-3AD203B41FA5}">
                      <a16:colId xmlns:a16="http://schemas.microsoft.com/office/drawing/2014/main" val="20001"/>
                    </a:ext>
                  </a:extLst>
                </a:gridCol>
                <a:gridCol w="3280412">
                  <a:extLst>
                    <a:ext uri="{9D8B030D-6E8A-4147-A177-3AD203B41FA5}">
                      <a16:colId xmlns:a16="http://schemas.microsoft.com/office/drawing/2014/main" val="20002"/>
                    </a:ext>
                  </a:extLst>
                </a:gridCol>
                <a:gridCol w="3280412">
                  <a:extLst>
                    <a:ext uri="{9D8B030D-6E8A-4147-A177-3AD203B41FA5}">
                      <a16:colId xmlns:a16="http://schemas.microsoft.com/office/drawing/2014/main" val="20003"/>
                    </a:ext>
                  </a:extLst>
                </a:gridCol>
                <a:gridCol w="3280412">
                  <a:extLst>
                    <a:ext uri="{9D8B030D-6E8A-4147-A177-3AD203B41FA5}">
                      <a16:colId xmlns:a16="http://schemas.microsoft.com/office/drawing/2014/main" val="20004"/>
                    </a:ext>
                  </a:extLst>
                </a:gridCol>
              </a:tblGrid>
              <a:tr h="1978935">
                <a:tc>
                  <a:txBody>
                    <a:bodyPr/>
                    <a:lstStyle/>
                    <a:p>
                      <a:pPr algn="ctr">
                        <a:lnSpc>
                          <a:spcPts val="3639"/>
                        </a:lnSpc>
                        <a:defRPr/>
                      </a:pPr>
                      <a:r>
                        <a:rPr lang="en-US" sz="2599" dirty="0">
                          <a:solidFill>
                            <a:srgbClr val="000000"/>
                          </a:solidFill>
                          <a:latin typeface="Inter Bold"/>
                        </a:rPr>
                        <a:t>AUTHOR </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4B8A2"/>
                    </a:solidFill>
                  </a:tcPr>
                </a:tc>
                <a:tc>
                  <a:txBody>
                    <a:bodyPr/>
                    <a:lstStyle/>
                    <a:p>
                      <a:pPr algn="ctr">
                        <a:lnSpc>
                          <a:spcPts val="3639"/>
                        </a:lnSpc>
                        <a:defRPr/>
                      </a:pPr>
                      <a:r>
                        <a:rPr lang="en-US" sz="2599" dirty="0">
                          <a:solidFill>
                            <a:srgbClr val="000000"/>
                          </a:solidFill>
                          <a:latin typeface="Inter Bold"/>
                        </a:rPr>
                        <a:t>TITLE</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4B8A2"/>
                    </a:solidFill>
                  </a:tcPr>
                </a:tc>
                <a:tc>
                  <a:txBody>
                    <a:bodyPr/>
                    <a:lstStyle/>
                    <a:p>
                      <a:pPr algn="ctr">
                        <a:lnSpc>
                          <a:spcPts val="3639"/>
                        </a:lnSpc>
                        <a:defRPr/>
                      </a:pPr>
                      <a:r>
                        <a:rPr lang="en-US" sz="2599">
                          <a:solidFill>
                            <a:srgbClr val="000000"/>
                          </a:solidFill>
                          <a:latin typeface="Inter Bold"/>
                        </a:rPr>
                        <a:t>KEY FINDNINGS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4B8A2"/>
                    </a:solidFill>
                  </a:tcPr>
                </a:tc>
                <a:tc>
                  <a:txBody>
                    <a:bodyPr/>
                    <a:lstStyle/>
                    <a:p>
                      <a:pPr algn="ctr">
                        <a:lnSpc>
                          <a:spcPts val="3639"/>
                        </a:lnSpc>
                        <a:defRPr/>
                      </a:pPr>
                      <a:r>
                        <a:rPr lang="en-US" sz="2599">
                          <a:solidFill>
                            <a:srgbClr val="000000"/>
                          </a:solidFill>
                          <a:latin typeface="Inter Bold"/>
                        </a:rPr>
                        <a:t>OBJECTIVE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4B8A2"/>
                    </a:solidFill>
                  </a:tcPr>
                </a:tc>
                <a:tc>
                  <a:txBody>
                    <a:bodyPr/>
                    <a:lstStyle/>
                    <a:p>
                      <a:pPr algn="ctr">
                        <a:lnSpc>
                          <a:spcPts val="3639"/>
                        </a:lnSpc>
                        <a:defRPr/>
                      </a:pPr>
                      <a:r>
                        <a:rPr lang="en-US" sz="2599">
                          <a:solidFill>
                            <a:srgbClr val="000000"/>
                          </a:solidFill>
                          <a:latin typeface="Inter Bold"/>
                        </a:rPr>
                        <a:t>METHODOLOGY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4B8A2"/>
                    </a:solidFill>
                  </a:tcPr>
                </a:tc>
                <a:extLst>
                  <a:ext uri="{0D108BD9-81ED-4DB2-BD59-A6C34878D82A}">
                    <a16:rowId xmlns:a16="http://schemas.microsoft.com/office/drawing/2014/main" val="10000"/>
                  </a:ext>
                </a:extLst>
              </a:tr>
              <a:tr h="2174144">
                <a:tc>
                  <a:txBody>
                    <a:bodyPr/>
                    <a:lstStyle/>
                    <a:p>
                      <a:pPr algn="ctr">
                        <a:lnSpc>
                          <a:spcPts val="2799"/>
                        </a:lnSpc>
                        <a:defRPr/>
                      </a:pPr>
                      <a:r>
                        <a:rPr lang="en-US" sz="1999" dirty="0">
                          <a:solidFill>
                            <a:srgbClr val="000000"/>
                          </a:solidFill>
                          <a:latin typeface="Inter Bold Italics"/>
                        </a:rPr>
                        <a:t>Z. Xu, Z. Huang, H. Deng, and Y. Zhao</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100"/>
                        </a:lnSpc>
                        <a:defRPr/>
                      </a:pPr>
                      <a:r>
                        <a:rPr lang="en-US" sz="1500" dirty="0">
                          <a:solidFill>
                            <a:srgbClr val="000000"/>
                          </a:solidFill>
                          <a:latin typeface="Inter Bold"/>
                        </a:rPr>
                        <a:t>"</a:t>
                      </a:r>
                      <a:r>
                        <a:rPr lang="en-US" sz="1800" b="1" kern="1200" dirty="0">
                          <a:solidFill>
                            <a:schemeClr val="tx1"/>
                          </a:solidFill>
                          <a:effectLst/>
                          <a:latin typeface="+mn-lt"/>
                          <a:ea typeface="+mn-ea"/>
                          <a:cs typeface="+mn-cs"/>
                        </a:rPr>
                        <a:t>Deep Learning for Document Processing : From Text Detection to Text Extraction”</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100"/>
                        </a:lnSpc>
                        <a:defRPr/>
                      </a:pPr>
                      <a:r>
                        <a:rPr lang="en-US" sz="1500" dirty="0">
                          <a:solidFill>
                            <a:srgbClr val="000000"/>
                          </a:solidFill>
                          <a:latin typeface="Inter Bold"/>
                        </a:rPr>
                        <a:t>This paper explores the application of deep learning techniques in document processing tasks, particularly focusing on text detection and extraction.</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100"/>
                        </a:lnSpc>
                        <a:defRPr/>
                      </a:pPr>
                      <a:r>
                        <a:rPr lang="en-US" sz="1500" dirty="0">
                          <a:solidFill>
                            <a:srgbClr val="000000"/>
                          </a:solidFill>
                          <a:latin typeface="Inter Bold"/>
                        </a:rPr>
                        <a:t>Extracting textual content from images and scanned documents.</a:t>
                      </a:r>
                    </a:p>
                    <a:p>
                      <a:pPr algn="ctr">
                        <a:lnSpc>
                          <a:spcPts val="2100"/>
                        </a:lnSpc>
                        <a:defRPr/>
                      </a:pPr>
                      <a:endParaRPr lang="en-US" sz="1500" dirty="0">
                        <a:solidFill>
                          <a:srgbClr val="000000"/>
                        </a:solidFill>
                        <a:latin typeface="Inter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100"/>
                        </a:lnSpc>
                        <a:defRPr/>
                      </a:pPr>
                      <a:r>
                        <a:rPr lang="en-US" sz="1500" dirty="0">
                          <a:solidFill>
                            <a:srgbClr val="000000"/>
                          </a:solidFill>
                          <a:latin typeface="Inter Bold"/>
                        </a:rPr>
                        <a:t>It delves into various deep learning architectures, such as convolutional neural networks (CNNs) and recurrent neural networks (RNNs)</a:t>
                      </a:r>
                      <a:endParaRPr lang="en-US" sz="1100" dirty="0"/>
                    </a:p>
                    <a:p>
                      <a:pPr algn="ctr">
                        <a:lnSpc>
                          <a:spcPts val="2100"/>
                        </a:lnSpc>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extLst>
                  <a:ext uri="{0D108BD9-81ED-4DB2-BD59-A6C34878D82A}">
                    <a16:rowId xmlns:a16="http://schemas.microsoft.com/office/drawing/2014/main" val="10001"/>
                  </a:ext>
                </a:extLst>
              </a:tr>
              <a:tr h="2821016">
                <a:tc>
                  <a:txBody>
                    <a:bodyPr/>
                    <a:lstStyle/>
                    <a:p>
                      <a:pPr algn="ctr">
                        <a:lnSpc>
                          <a:spcPts val="2799"/>
                        </a:lnSpc>
                        <a:defRPr/>
                      </a:pPr>
                      <a:r>
                        <a:rPr lang="en-US" sz="1999" dirty="0">
                          <a:solidFill>
                            <a:srgbClr val="000000"/>
                          </a:solidFill>
                          <a:latin typeface="Inter Bold"/>
                        </a:rPr>
                        <a:t>S. Garg and R. S. Anand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a:rPr>
                        <a:t>"A Survey of Text Extraction Techniques"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a:rPr>
                        <a:t>Techniques, including rule-based, statistical, and machine learning-based approaches, and discusses their strengths, weaknesses, and applications in various domains.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a:rPr>
                        <a:t>Different text extraction methods employed in document processing</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a:rPr>
                        <a:t>Discusses their strengths, weaknesses, and applications in various domains.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extLst>
                  <a:ext uri="{0D108BD9-81ED-4DB2-BD59-A6C34878D82A}">
                    <a16:rowId xmlns:a16="http://schemas.microsoft.com/office/drawing/2014/main" val="10002"/>
                  </a:ext>
                </a:extLst>
              </a:tr>
              <a:tr h="2055225">
                <a:tc>
                  <a:txBody>
                    <a:bodyPr/>
                    <a:lstStyle/>
                    <a:p>
                      <a:pPr algn="ctr">
                        <a:lnSpc>
                          <a:spcPts val="2799"/>
                        </a:lnSpc>
                        <a:defRPr/>
                      </a:pPr>
                      <a:r>
                        <a:rPr lang="en-US" sz="1999" dirty="0">
                          <a:solidFill>
                            <a:srgbClr val="000000"/>
                          </a:solidFill>
                          <a:latin typeface="Inter Bold"/>
                        </a:rPr>
                        <a:t>S. Srinivasan and </a:t>
                      </a:r>
                    </a:p>
                    <a:p>
                      <a:pPr algn="ctr">
                        <a:lnSpc>
                          <a:spcPts val="2799"/>
                        </a:lnSpc>
                        <a:defRPr/>
                      </a:pPr>
                      <a:r>
                        <a:rPr lang="en-US" sz="1999" dirty="0">
                          <a:solidFill>
                            <a:srgbClr val="000000"/>
                          </a:solidFill>
                          <a:latin typeface="Inter Bold"/>
                        </a:rPr>
                        <a:t>M. Boswell</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a:rPr>
                        <a:t>AWS Machine Learning: A Comprehensive Guide</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a:rPr>
                        <a:t>This book serves as a thorough guide to machine learning implementation within the Amazon Web Services (AWS) ecosystem.</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a:rPr>
                        <a:t>Explaining how these services can be utilized for text extraction tasks and providing practical examples and case studies.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a:rPr>
                        <a:t>Offers insights into AWS machine learning services, including Amazon Comprehend and Amazon </a:t>
                      </a:r>
                      <a:r>
                        <a:rPr lang="en-US" sz="1599" dirty="0" err="1">
                          <a:solidFill>
                            <a:srgbClr val="000000"/>
                          </a:solidFill>
                          <a:latin typeface="Inter Bold"/>
                        </a:rPr>
                        <a:t>Textract</a:t>
                      </a:r>
                      <a:r>
                        <a:rPr lang="en-US" sz="1599" dirty="0">
                          <a:solidFill>
                            <a:srgbClr val="000000"/>
                          </a:solidFill>
                          <a:latin typeface="Inter Bold"/>
                        </a:rPr>
                        <a:t>, .</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extLst>
                  <a:ext uri="{0D108BD9-81ED-4DB2-BD59-A6C34878D82A}">
                    <a16:rowId xmlns:a16="http://schemas.microsoft.com/office/drawing/2014/main" val="10003"/>
                  </a:ext>
                </a:extLst>
              </a:tr>
            </a:tbl>
          </a:graphicData>
        </a:graphic>
      </p:graphicFrame>
      <p:sp>
        <p:nvSpPr>
          <p:cNvPr id="4" name="TextBox 4"/>
          <p:cNvSpPr txBox="1"/>
          <p:nvPr/>
        </p:nvSpPr>
        <p:spPr>
          <a:xfrm>
            <a:off x="527717" y="295656"/>
            <a:ext cx="7253894" cy="666369"/>
          </a:xfrm>
          <a:prstGeom prst="rect">
            <a:avLst/>
          </a:prstGeom>
        </p:spPr>
        <p:txBody>
          <a:bodyPr lIns="0" tIns="0" rIns="0" bIns="0" rtlCol="0" anchor="t">
            <a:spAutoFit/>
          </a:bodyPr>
          <a:lstStyle/>
          <a:p>
            <a:pPr>
              <a:lnSpc>
                <a:spcPts val="4997"/>
              </a:lnSpc>
            </a:pPr>
            <a:r>
              <a:rPr lang="en-US" sz="5099">
                <a:solidFill>
                  <a:srgbClr val="605048"/>
                </a:solidFill>
                <a:latin typeface="Carelia"/>
              </a:rPr>
              <a:t>Literature Survey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graphicFrame>
        <p:nvGraphicFramePr>
          <p:cNvPr id="3" name="Table 3"/>
          <p:cNvGraphicFramePr>
            <a:graphicFrameLocks noGrp="1"/>
          </p:cNvGraphicFramePr>
          <p:nvPr>
            <p:extLst>
              <p:ext uri="{D42A27DB-BD31-4B8C-83A1-F6EECF244321}">
                <p14:modId xmlns:p14="http://schemas.microsoft.com/office/powerpoint/2010/main" val="723425067"/>
              </p:ext>
            </p:extLst>
          </p:nvPr>
        </p:nvGraphicFramePr>
        <p:xfrm>
          <a:off x="527717" y="1350073"/>
          <a:ext cx="17294529" cy="8477984"/>
        </p:xfrm>
        <a:graphic>
          <a:graphicData uri="http://schemas.openxmlformats.org/drawingml/2006/table">
            <a:tbl>
              <a:tblPr/>
              <a:tblGrid>
                <a:gridCol w="3752642">
                  <a:extLst>
                    <a:ext uri="{9D8B030D-6E8A-4147-A177-3AD203B41FA5}">
                      <a16:colId xmlns:a16="http://schemas.microsoft.com/office/drawing/2014/main" val="20000"/>
                    </a:ext>
                  </a:extLst>
                </a:gridCol>
                <a:gridCol w="3165169">
                  <a:extLst>
                    <a:ext uri="{9D8B030D-6E8A-4147-A177-3AD203B41FA5}">
                      <a16:colId xmlns:a16="http://schemas.microsoft.com/office/drawing/2014/main" val="20001"/>
                    </a:ext>
                  </a:extLst>
                </a:gridCol>
                <a:gridCol w="3458906">
                  <a:extLst>
                    <a:ext uri="{9D8B030D-6E8A-4147-A177-3AD203B41FA5}">
                      <a16:colId xmlns:a16="http://schemas.microsoft.com/office/drawing/2014/main" val="20002"/>
                    </a:ext>
                  </a:extLst>
                </a:gridCol>
                <a:gridCol w="3458906">
                  <a:extLst>
                    <a:ext uri="{9D8B030D-6E8A-4147-A177-3AD203B41FA5}">
                      <a16:colId xmlns:a16="http://schemas.microsoft.com/office/drawing/2014/main" val="20003"/>
                    </a:ext>
                  </a:extLst>
                </a:gridCol>
                <a:gridCol w="3458906">
                  <a:extLst>
                    <a:ext uri="{9D8B030D-6E8A-4147-A177-3AD203B41FA5}">
                      <a16:colId xmlns:a16="http://schemas.microsoft.com/office/drawing/2014/main" val="20004"/>
                    </a:ext>
                  </a:extLst>
                </a:gridCol>
              </a:tblGrid>
              <a:tr h="2008034">
                <a:tc>
                  <a:txBody>
                    <a:bodyPr/>
                    <a:lstStyle/>
                    <a:p>
                      <a:pPr algn="ctr">
                        <a:lnSpc>
                          <a:spcPts val="3639"/>
                        </a:lnSpc>
                        <a:defRPr/>
                      </a:pPr>
                      <a:r>
                        <a:rPr lang="en-US" sz="2599" dirty="0">
                          <a:solidFill>
                            <a:srgbClr val="000000"/>
                          </a:solidFill>
                          <a:latin typeface="Inter Bold"/>
                        </a:rPr>
                        <a:t>AUTHOR</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4B8A2"/>
                    </a:solidFill>
                  </a:tcPr>
                </a:tc>
                <a:tc>
                  <a:txBody>
                    <a:bodyPr/>
                    <a:lstStyle/>
                    <a:p>
                      <a:pPr algn="ctr">
                        <a:lnSpc>
                          <a:spcPts val="3639"/>
                        </a:lnSpc>
                        <a:defRPr/>
                      </a:pPr>
                      <a:r>
                        <a:rPr lang="en-US" sz="2599">
                          <a:solidFill>
                            <a:srgbClr val="000000"/>
                          </a:solidFill>
                          <a:latin typeface="Inter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4B8A2"/>
                    </a:solidFill>
                  </a:tcPr>
                </a:tc>
                <a:tc>
                  <a:txBody>
                    <a:bodyPr/>
                    <a:lstStyle/>
                    <a:p>
                      <a:pPr algn="ctr">
                        <a:lnSpc>
                          <a:spcPts val="3639"/>
                        </a:lnSpc>
                        <a:defRPr/>
                      </a:pPr>
                      <a:r>
                        <a:rPr lang="en-US" sz="2599">
                          <a:solidFill>
                            <a:srgbClr val="000000"/>
                          </a:solidFill>
                          <a:latin typeface="Inter Bold"/>
                        </a:rPr>
                        <a:t>KEY FINDINGS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4B8A2"/>
                    </a:solidFill>
                  </a:tcPr>
                </a:tc>
                <a:tc>
                  <a:txBody>
                    <a:bodyPr/>
                    <a:lstStyle/>
                    <a:p>
                      <a:pPr algn="ctr">
                        <a:lnSpc>
                          <a:spcPts val="3639"/>
                        </a:lnSpc>
                        <a:defRPr/>
                      </a:pPr>
                      <a:r>
                        <a:rPr lang="en-US" sz="2599">
                          <a:solidFill>
                            <a:srgbClr val="000000"/>
                          </a:solidFill>
                          <a:latin typeface="Inter Bold"/>
                        </a:rPr>
                        <a:t> OBJECTIVE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4B8A2"/>
                    </a:solidFill>
                  </a:tcPr>
                </a:tc>
                <a:tc>
                  <a:txBody>
                    <a:bodyPr/>
                    <a:lstStyle/>
                    <a:p>
                      <a:pPr algn="ctr">
                        <a:lnSpc>
                          <a:spcPts val="3639"/>
                        </a:lnSpc>
                        <a:defRPr/>
                      </a:pPr>
                      <a:r>
                        <a:rPr lang="en-US" sz="2599">
                          <a:solidFill>
                            <a:srgbClr val="000000"/>
                          </a:solidFill>
                          <a:latin typeface="Inter Bold"/>
                        </a:rPr>
                        <a:t>METHODOLOGY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4B8A2"/>
                    </a:solidFill>
                  </a:tcPr>
                </a:tc>
                <a:extLst>
                  <a:ext uri="{0D108BD9-81ED-4DB2-BD59-A6C34878D82A}">
                    <a16:rowId xmlns:a16="http://schemas.microsoft.com/office/drawing/2014/main" val="10000"/>
                  </a:ext>
                </a:extLst>
              </a:tr>
              <a:tr h="2301262">
                <a:tc>
                  <a:txBody>
                    <a:bodyPr/>
                    <a:lstStyle/>
                    <a:p>
                      <a:pPr algn="ctr">
                        <a:lnSpc>
                          <a:spcPts val="2799"/>
                        </a:lnSpc>
                        <a:defRPr/>
                      </a:pPr>
                      <a:r>
                        <a:rPr lang="en-US" sz="1999" dirty="0">
                          <a:solidFill>
                            <a:srgbClr val="000000"/>
                          </a:solidFill>
                          <a:latin typeface="Inter Bold Italics"/>
                        </a:rPr>
                        <a:t>M. Allen</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800" b="1" kern="1200" dirty="0">
                          <a:solidFill>
                            <a:schemeClr val="tx1"/>
                          </a:solidFill>
                          <a:effectLst/>
                          <a:latin typeface="+mn-lt"/>
                          <a:ea typeface="+mn-ea"/>
                          <a:cs typeface="+mn-cs"/>
                        </a:rPr>
                        <a:t>“Document Understanding with Amazon </a:t>
                      </a:r>
                      <a:r>
                        <a:rPr lang="en-US" sz="1800" b="1" kern="1200" dirty="0" err="1">
                          <a:solidFill>
                            <a:schemeClr val="tx1"/>
                          </a:solidFill>
                          <a:effectLst/>
                          <a:latin typeface="+mn-lt"/>
                          <a:ea typeface="+mn-ea"/>
                          <a:cs typeface="+mn-cs"/>
                        </a:rPr>
                        <a:t>Textract</a:t>
                      </a:r>
                      <a:r>
                        <a:rPr lang="en-US" sz="1599" dirty="0">
                          <a:solidFill>
                            <a:srgbClr val="000000"/>
                          </a:solidFill>
                          <a:latin typeface="Inter Bold"/>
                        </a:rPr>
                        <a:t>"</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a:rPr>
                        <a:t>This AWS whitepaper explores the capabilities of Amazon </a:t>
                      </a:r>
                      <a:r>
                        <a:rPr lang="en-US" sz="1599" dirty="0" err="1">
                          <a:solidFill>
                            <a:srgbClr val="000000"/>
                          </a:solidFill>
                          <a:latin typeface="Inter Bold"/>
                        </a:rPr>
                        <a:t>Textract</a:t>
                      </a:r>
                      <a:r>
                        <a:rPr lang="en-US" sz="1599" dirty="0">
                          <a:solidFill>
                            <a:srgbClr val="000000"/>
                          </a:solidFill>
                          <a:latin typeface="Inter Bold"/>
                        </a:rPr>
                        <a:t>, a service designed for document understanding tasks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Italics"/>
                        </a:rPr>
                        <a:t>It discusses </a:t>
                      </a:r>
                      <a:r>
                        <a:rPr lang="en-US" sz="1599" dirty="0" err="1">
                          <a:solidFill>
                            <a:srgbClr val="000000"/>
                          </a:solidFill>
                          <a:latin typeface="Inter Bold Italics"/>
                        </a:rPr>
                        <a:t>Textract's</a:t>
                      </a:r>
                      <a:r>
                        <a:rPr lang="en-US" sz="1599" dirty="0">
                          <a:solidFill>
                            <a:srgbClr val="000000"/>
                          </a:solidFill>
                          <a:latin typeface="Inter Bold Italics"/>
                        </a:rPr>
                        <a:t> ability to extract text and structured data from scanned documents, images, and PDF files</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Italics"/>
                        </a:rPr>
                        <a:t>Advanced optical character recognition (OCR) and machine learning algorithms.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extLst>
                  <a:ext uri="{0D108BD9-81ED-4DB2-BD59-A6C34878D82A}">
                    <a16:rowId xmlns:a16="http://schemas.microsoft.com/office/drawing/2014/main" val="10001"/>
                  </a:ext>
                </a:extLst>
              </a:tr>
              <a:tr h="2154941">
                <a:tc>
                  <a:txBody>
                    <a:bodyPr/>
                    <a:lstStyle/>
                    <a:p>
                      <a:pPr algn="ctr">
                        <a:lnSpc>
                          <a:spcPts val="2799"/>
                        </a:lnSpc>
                        <a:defRPr/>
                      </a:pPr>
                      <a:r>
                        <a:rPr lang="en-US" sz="1999" dirty="0">
                          <a:solidFill>
                            <a:srgbClr val="000000"/>
                          </a:solidFill>
                          <a:latin typeface="Inter Bold"/>
                        </a:rPr>
                        <a:t>E. Chapin</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800" b="1" kern="1200" dirty="0">
                          <a:solidFill>
                            <a:schemeClr val="tx1"/>
                          </a:solidFill>
                          <a:effectLst/>
                          <a:latin typeface="+mn-lt"/>
                          <a:ea typeface="+mn-ea"/>
                          <a:cs typeface="+mn-cs"/>
                        </a:rPr>
                        <a:t>"Natural Language Processing with AWS</a:t>
                      </a:r>
                      <a:r>
                        <a:rPr lang="en-US" sz="1599" dirty="0">
                          <a:solidFill>
                            <a:srgbClr val="000000"/>
                          </a:solidFill>
                          <a:latin typeface="Inter Bold"/>
                        </a:rPr>
                        <a:t>"</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a:rPr>
                        <a:t> Provides a comprehensive overview of natural language processing (NLP) techniques and their implementation using AWS services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a:rPr>
                        <a:t>Text processing tasks, including sentiment analysis, entity recognition, and topic modeling</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a:rPr>
                        <a:t>Demonstrating how AWS services like Amazon Comprehend can be leveraged for efficient NLP applications.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extLst>
                  <a:ext uri="{0D108BD9-81ED-4DB2-BD59-A6C34878D82A}">
                    <a16:rowId xmlns:a16="http://schemas.microsoft.com/office/drawing/2014/main" val="10002"/>
                  </a:ext>
                </a:extLst>
              </a:tr>
              <a:tr h="2013747">
                <a:tc>
                  <a:txBody>
                    <a:bodyPr/>
                    <a:lstStyle/>
                    <a:p>
                      <a:pPr algn="ctr">
                        <a:lnSpc>
                          <a:spcPts val="2799"/>
                        </a:lnSpc>
                        <a:defRPr/>
                      </a:pPr>
                      <a:r>
                        <a:rPr lang="en-US" sz="1999" dirty="0">
                          <a:solidFill>
                            <a:srgbClr val="000000"/>
                          </a:solidFill>
                          <a:latin typeface="Inter Bold"/>
                        </a:rPr>
                        <a:t>P. Mohanty and S. K. Patel</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a:rPr>
                        <a:t>"Text Extraction from Images: A Review"</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a:rPr>
                        <a:t>Examines different methodologies for extracting text from images, focusing on both traditional computer vision techniques and recent advancements.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a:rPr>
                        <a:t>It discusses challenges such as text detection, localization, and recognition</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100"/>
                        </a:lnSpc>
                        <a:defRPr/>
                      </a:pPr>
                      <a:r>
                        <a:rPr lang="en-US" sz="1400" dirty="0">
                          <a:solidFill>
                            <a:srgbClr val="000000"/>
                          </a:solidFill>
                          <a:latin typeface="Inter Bold"/>
                        </a:rPr>
                        <a:t>Providing insights into the state-of-the-art in text extraction from images.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extLst>
                  <a:ext uri="{0D108BD9-81ED-4DB2-BD59-A6C34878D82A}">
                    <a16:rowId xmlns:a16="http://schemas.microsoft.com/office/drawing/2014/main" val="10003"/>
                  </a:ext>
                </a:extLst>
              </a:tr>
            </a:tbl>
          </a:graphicData>
        </a:graphic>
      </p:graphicFrame>
      <p:sp>
        <p:nvSpPr>
          <p:cNvPr id="4" name="TextBox 4"/>
          <p:cNvSpPr txBox="1"/>
          <p:nvPr/>
        </p:nvSpPr>
        <p:spPr>
          <a:xfrm>
            <a:off x="527717" y="295656"/>
            <a:ext cx="7253894" cy="666369"/>
          </a:xfrm>
          <a:prstGeom prst="rect">
            <a:avLst/>
          </a:prstGeom>
        </p:spPr>
        <p:txBody>
          <a:bodyPr lIns="0" tIns="0" rIns="0" bIns="0" rtlCol="0" anchor="t">
            <a:spAutoFit/>
          </a:bodyPr>
          <a:lstStyle/>
          <a:p>
            <a:pPr>
              <a:lnSpc>
                <a:spcPts val="4997"/>
              </a:lnSpc>
            </a:pPr>
            <a:r>
              <a:rPr lang="en-US" sz="5099">
                <a:solidFill>
                  <a:srgbClr val="605048"/>
                </a:solidFill>
                <a:latin typeface="Carelia"/>
              </a:rPr>
              <a:t>Literature Survey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graphicFrame>
        <p:nvGraphicFramePr>
          <p:cNvPr id="3" name="Table 3"/>
          <p:cNvGraphicFramePr>
            <a:graphicFrameLocks noGrp="1"/>
          </p:cNvGraphicFramePr>
          <p:nvPr>
            <p:extLst>
              <p:ext uri="{D42A27DB-BD31-4B8C-83A1-F6EECF244321}">
                <p14:modId xmlns:p14="http://schemas.microsoft.com/office/powerpoint/2010/main" val="1046565629"/>
              </p:ext>
            </p:extLst>
          </p:nvPr>
        </p:nvGraphicFramePr>
        <p:xfrm>
          <a:off x="810084" y="1276350"/>
          <a:ext cx="16811150" cy="8631266"/>
        </p:xfrm>
        <a:graphic>
          <a:graphicData uri="http://schemas.openxmlformats.org/drawingml/2006/table">
            <a:tbl>
              <a:tblPr/>
              <a:tblGrid>
                <a:gridCol w="3362230">
                  <a:extLst>
                    <a:ext uri="{9D8B030D-6E8A-4147-A177-3AD203B41FA5}">
                      <a16:colId xmlns:a16="http://schemas.microsoft.com/office/drawing/2014/main" val="20000"/>
                    </a:ext>
                  </a:extLst>
                </a:gridCol>
                <a:gridCol w="3362230">
                  <a:extLst>
                    <a:ext uri="{9D8B030D-6E8A-4147-A177-3AD203B41FA5}">
                      <a16:colId xmlns:a16="http://schemas.microsoft.com/office/drawing/2014/main" val="20001"/>
                    </a:ext>
                  </a:extLst>
                </a:gridCol>
                <a:gridCol w="3362230">
                  <a:extLst>
                    <a:ext uri="{9D8B030D-6E8A-4147-A177-3AD203B41FA5}">
                      <a16:colId xmlns:a16="http://schemas.microsoft.com/office/drawing/2014/main" val="20002"/>
                    </a:ext>
                  </a:extLst>
                </a:gridCol>
                <a:gridCol w="3362230">
                  <a:extLst>
                    <a:ext uri="{9D8B030D-6E8A-4147-A177-3AD203B41FA5}">
                      <a16:colId xmlns:a16="http://schemas.microsoft.com/office/drawing/2014/main" val="20003"/>
                    </a:ext>
                  </a:extLst>
                </a:gridCol>
                <a:gridCol w="3362230">
                  <a:extLst>
                    <a:ext uri="{9D8B030D-6E8A-4147-A177-3AD203B41FA5}">
                      <a16:colId xmlns:a16="http://schemas.microsoft.com/office/drawing/2014/main" val="20004"/>
                    </a:ext>
                  </a:extLst>
                </a:gridCol>
              </a:tblGrid>
              <a:tr h="1825684">
                <a:tc>
                  <a:txBody>
                    <a:bodyPr/>
                    <a:lstStyle/>
                    <a:p>
                      <a:pPr algn="ctr">
                        <a:lnSpc>
                          <a:spcPts val="3639"/>
                        </a:lnSpc>
                        <a:defRPr/>
                      </a:pPr>
                      <a:r>
                        <a:rPr lang="en-US" sz="2599" dirty="0">
                          <a:solidFill>
                            <a:srgbClr val="443933"/>
                          </a:solidFill>
                          <a:latin typeface="Inter Bold"/>
                        </a:rPr>
                        <a:t>AUTHOR</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4B8A2"/>
                    </a:solidFill>
                  </a:tcPr>
                </a:tc>
                <a:tc>
                  <a:txBody>
                    <a:bodyPr/>
                    <a:lstStyle/>
                    <a:p>
                      <a:pPr algn="ctr">
                        <a:lnSpc>
                          <a:spcPts val="3779"/>
                        </a:lnSpc>
                        <a:defRPr/>
                      </a:pPr>
                      <a:r>
                        <a:rPr lang="en-US" sz="2699">
                          <a:solidFill>
                            <a:srgbClr val="443933"/>
                          </a:solidFill>
                          <a:latin typeface="Inter Bold"/>
                        </a:rPr>
                        <a:t>TITLE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4B8A2"/>
                    </a:solidFill>
                  </a:tcPr>
                </a:tc>
                <a:tc>
                  <a:txBody>
                    <a:bodyPr/>
                    <a:lstStyle/>
                    <a:p>
                      <a:pPr algn="ctr">
                        <a:lnSpc>
                          <a:spcPts val="3639"/>
                        </a:lnSpc>
                        <a:defRPr/>
                      </a:pPr>
                      <a:r>
                        <a:rPr lang="en-US" sz="2599">
                          <a:solidFill>
                            <a:srgbClr val="443933"/>
                          </a:solidFill>
                          <a:latin typeface="Inter Bold"/>
                        </a:rPr>
                        <a:t>KEY FINDINGS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4B8A2"/>
                    </a:solidFill>
                  </a:tcPr>
                </a:tc>
                <a:tc>
                  <a:txBody>
                    <a:bodyPr/>
                    <a:lstStyle/>
                    <a:p>
                      <a:pPr algn="ctr">
                        <a:lnSpc>
                          <a:spcPts val="3639"/>
                        </a:lnSpc>
                        <a:defRPr/>
                      </a:pPr>
                      <a:r>
                        <a:rPr lang="en-US" sz="2599">
                          <a:solidFill>
                            <a:srgbClr val="443933"/>
                          </a:solidFill>
                          <a:latin typeface="Inter Bold"/>
                        </a:rPr>
                        <a:t>OBJECTIVE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4B8A2"/>
                    </a:solidFill>
                  </a:tcPr>
                </a:tc>
                <a:tc>
                  <a:txBody>
                    <a:bodyPr/>
                    <a:lstStyle/>
                    <a:p>
                      <a:pPr algn="ctr">
                        <a:lnSpc>
                          <a:spcPts val="3639"/>
                        </a:lnSpc>
                        <a:defRPr/>
                      </a:pPr>
                      <a:r>
                        <a:rPr lang="en-US" sz="2599">
                          <a:solidFill>
                            <a:srgbClr val="443933"/>
                          </a:solidFill>
                          <a:latin typeface="Inter Bold"/>
                        </a:rPr>
                        <a:t>METHODOLOGY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E4B8A2"/>
                    </a:solidFill>
                  </a:tcPr>
                </a:tc>
                <a:extLst>
                  <a:ext uri="{0D108BD9-81ED-4DB2-BD59-A6C34878D82A}">
                    <a16:rowId xmlns:a16="http://schemas.microsoft.com/office/drawing/2014/main" val="10000"/>
                  </a:ext>
                </a:extLst>
              </a:tr>
              <a:tr h="2384141">
                <a:tc>
                  <a:txBody>
                    <a:bodyPr/>
                    <a:lstStyle/>
                    <a:p>
                      <a:pPr algn="ctr">
                        <a:lnSpc>
                          <a:spcPts val="2799"/>
                        </a:lnSpc>
                        <a:defRPr/>
                      </a:pPr>
                      <a:r>
                        <a:rPr lang="en-US" sz="1999" u="sng" dirty="0">
                          <a:solidFill>
                            <a:srgbClr val="000000"/>
                          </a:solidFill>
                          <a:latin typeface="Inter Bold Italics"/>
                        </a:rPr>
                        <a:t>J. Smith</a:t>
                      </a:r>
                      <a:endParaRPr lang="en-US" sz="1999" dirty="0">
                        <a:solidFill>
                          <a:srgbClr val="000000"/>
                        </a:solidFill>
                        <a:latin typeface="Inter Bold Italics"/>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a:rPr>
                        <a:t>"</a:t>
                      </a:r>
                      <a:r>
                        <a:rPr lang="en-US" sz="1800" b="1" kern="1200" dirty="0">
                          <a:solidFill>
                            <a:schemeClr val="tx1"/>
                          </a:solidFill>
                          <a:effectLst/>
                          <a:latin typeface="+mn-lt"/>
                          <a:ea typeface="+mn-ea"/>
                          <a:cs typeface="+mn-cs"/>
                        </a:rPr>
                        <a:t>Scalable Document Understanding with Amazon </a:t>
                      </a:r>
                      <a:r>
                        <a:rPr lang="en-US" sz="1800" b="1" kern="1200" dirty="0" err="1">
                          <a:solidFill>
                            <a:schemeClr val="tx1"/>
                          </a:solidFill>
                          <a:effectLst/>
                          <a:latin typeface="+mn-lt"/>
                          <a:ea typeface="+mn-ea"/>
                          <a:cs typeface="+mn-cs"/>
                        </a:rPr>
                        <a:t>SageMaker</a:t>
                      </a:r>
                      <a:r>
                        <a:rPr lang="en-US" sz="1800" b="1" kern="1200" dirty="0">
                          <a:solidFill>
                            <a:schemeClr val="tx1"/>
                          </a:solidFill>
                          <a:effectLst/>
                          <a:latin typeface="+mn-lt"/>
                          <a:ea typeface="+mn-ea"/>
                          <a:cs typeface="+mn-cs"/>
                        </a:rPr>
                        <a:t>"</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a:rPr>
                        <a:t>Text extraction and other document processing tasks, making it suitable for handling large-scale document datasets.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a:rPr>
                        <a:t>This article explores the scalability of Amazon </a:t>
                      </a:r>
                      <a:r>
                        <a:rPr lang="en-US" sz="1599" dirty="0" err="1">
                          <a:solidFill>
                            <a:srgbClr val="000000"/>
                          </a:solidFill>
                          <a:latin typeface="Inter Bold"/>
                        </a:rPr>
                        <a:t>SageMaker</a:t>
                      </a:r>
                      <a:r>
                        <a:rPr lang="en-US" sz="1599" dirty="0">
                          <a:solidFill>
                            <a:srgbClr val="000000"/>
                          </a:solidFill>
                          <a:latin typeface="Inter Bold"/>
                        </a:rPr>
                        <a:t> for document understanding tasks.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100"/>
                        </a:lnSpc>
                        <a:defRPr/>
                      </a:pPr>
                      <a:r>
                        <a:rPr lang="en-US" sz="1500" dirty="0">
                          <a:solidFill>
                            <a:srgbClr val="000000"/>
                          </a:solidFill>
                          <a:latin typeface="Inter Bold"/>
                        </a:rPr>
                        <a:t>. It discusses how </a:t>
                      </a:r>
                      <a:r>
                        <a:rPr lang="en-US" sz="1500" dirty="0" err="1">
                          <a:solidFill>
                            <a:srgbClr val="000000"/>
                          </a:solidFill>
                          <a:latin typeface="Inter Bold"/>
                        </a:rPr>
                        <a:t>SageMaker's</a:t>
                      </a:r>
                      <a:r>
                        <a:rPr lang="en-US" sz="1500" dirty="0">
                          <a:solidFill>
                            <a:srgbClr val="000000"/>
                          </a:solidFill>
                          <a:latin typeface="Inter Bold"/>
                        </a:rPr>
                        <a:t> distributed training and inference capabilities can be utilized for training and deploying machine learning models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extLst>
                  <a:ext uri="{0D108BD9-81ED-4DB2-BD59-A6C34878D82A}">
                    <a16:rowId xmlns:a16="http://schemas.microsoft.com/office/drawing/2014/main" val="10001"/>
                  </a:ext>
                </a:extLst>
              </a:tr>
              <a:tr h="2180482">
                <a:tc>
                  <a:txBody>
                    <a:bodyPr/>
                    <a:lstStyle/>
                    <a:p>
                      <a:pPr algn="ctr">
                        <a:lnSpc>
                          <a:spcPts val="2799"/>
                        </a:lnSpc>
                        <a:defRPr/>
                      </a:pPr>
                      <a:r>
                        <a:rPr lang="en-US" sz="1999" dirty="0">
                          <a:solidFill>
                            <a:srgbClr val="000000"/>
                          </a:solidFill>
                          <a:latin typeface="Inter Bold"/>
                        </a:rPr>
                        <a:t>A. Sharma and R. Jain</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a:rPr>
                        <a:t>"</a:t>
                      </a:r>
                      <a:r>
                        <a:rPr lang="en-US" sz="1800" b="1" kern="1200" dirty="0">
                          <a:solidFill>
                            <a:schemeClr val="tx1"/>
                          </a:solidFill>
                          <a:effectLst/>
                          <a:latin typeface="+mn-lt"/>
                          <a:ea typeface="+mn-ea"/>
                          <a:cs typeface="+mn-cs"/>
                        </a:rPr>
                        <a:t>Efficient Text Extraction Techniques for Large-Scale Document Analysis</a:t>
                      </a:r>
                      <a:r>
                        <a:rPr lang="en-US" sz="1599" dirty="0">
                          <a:solidFill>
                            <a:srgbClr val="000000"/>
                          </a:solidFill>
                          <a:latin typeface="Inter Bold"/>
                        </a:rPr>
                        <a:t>"</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a:rPr>
                        <a:t>It proposes optimization strategies and parallel processing approaches to improve the scalability and performance.</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a:rPr>
                        <a:t>This research paper focuses on developing efficient text extraction techniques for analyzing large-scale document collections.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a:rPr>
                        <a:t>Improve the scalability and performance of text extraction algorithms, particularly in the context of processing vast amounts of textual data..</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extLst>
                  <a:ext uri="{0D108BD9-81ED-4DB2-BD59-A6C34878D82A}">
                    <a16:rowId xmlns:a16="http://schemas.microsoft.com/office/drawing/2014/main" val="10002"/>
                  </a:ext>
                </a:extLst>
              </a:tr>
              <a:tr h="2240959">
                <a:tc>
                  <a:txBody>
                    <a:bodyPr/>
                    <a:lstStyle/>
                    <a:p>
                      <a:pPr algn="ctr">
                        <a:lnSpc>
                          <a:spcPts val="2799"/>
                        </a:lnSpc>
                        <a:defRPr/>
                      </a:pPr>
                      <a:r>
                        <a:rPr lang="it-IT" sz="1999" dirty="0">
                          <a:solidFill>
                            <a:srgbClr val="000000"/>
                          </a:solidFill>
                          <a:latin typeface="Inter Bold"/>
                        </a:rPr>
                        <a:t>R. Bissacco and J. Z. Kolter</a:t>
                      </a:r>
                      <a:endParaRPr lang="en-US" sz="1999" dirty="0">
                        <a:solidFill>
                          <a:srgbClr val="000000"/>
                        </a:solidFill>
                        <a:latin typeface="Inter Bold"/>
                      </a:endParaRP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a:rPr>
                        <a:t> "</a:t>
                      </a:r>
                      <a:r>
                        <a:rPr lang="en-US" sz="1800" b="1" kern="1200" dirty="0">
                          <a:solidFill>
                            <a:schemeClr val="tx1"/>
                          </a:solidFill>
                          <a:effectLst/>
                          <a:latin typeface="+mn-lt"/>
                          <a:ea typeface="+mn-ea"/>
                          <a:cs typeface="+mn-cs"/>
                        </a:rPr>
                        <a:t>OCR and Information Extraction: A Survey</a:t>
                      </a:r>
                      <a:r>
                        <a:rPr lang="en-US" sz="1599" dirty="0">
                          <a:solidFill>
                            <a:srgbClr val="000000"/>
                          </a:solidFill>
                          <a:latin typeface="Inter Bold"/>
                        </a:rPr>
                        <a:t>"</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a:rPr>
                        <a:t>This survey paper provides a comprehensive overview of optical character recognition (OCR) techniques and information extraction methods.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a:rPr>
                        <a:t>Evolution of OCR algorithms, recent advancements in deep learning-based OCR approaches</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tc>
                  <a:txBody>
                    <a:bodyPr/>
                    <a:lstStyle/>
                    <a:p>
                      <a:pPr algn="ctr">
                        <a:lnSpc>
                          <a:spcPts val="2239"/>
                        </a:lnSpc>
                        <a:defRPr/>
                      </a:pPr>
                      <a:r>
                        <a:rPr lang="en-US" sz="1599" dirty="0">
                          <a:solidFill>
                            <a:srgbClr val="000000"/>
                          </a:solidFill>
                          <a:latin typeface="Inter Bold"/>
                        </a:rPr>
                        <a:t>It discusses the evolution of OCR algorithms, recent advancements in deep learning-based OCR approaches, and their applications in extracting information.</a:t>
                      </a: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FFFACD"/>
                    </a:solidFill>
                  </a:tcPr>
                </a:tc>
                <a:extLst>
                  <a:ext uri="{0D108BD9-81ED-4DB2-BD59-A6C34878D82A}">
                    <a16:rowId xmlns:a16="http://schemas.microsoft.com/office/drawing/2014/main" val="10003"/>
                  </a:ext>
                </a:extLst>
              </a:tr>
            </a:tbl>
          </a:graphicData>
        </a:graphic>
      </p:graphicFrame>
      <p:sp>
        <p:nvSpPr>
          <p:cNvPr id="4" name="TextBox 4"/>
          <p:cNvSpPr txBox="1"/>
          <p:nvPr/>
        </p:nvSpPr>
        <p:spPr>
          <a:xfrm>
            <a:off x="810084" y="362331"/>
            <a:ext cx="7253894" cy="666369"/>
          </a:xfrm>
          <a:prstGeom prst="rect">
            <a:avLst/>
          </a:prstGeom>
        </p:spPr>
        <p:txBody>
          <a:bodyPr lIns="0" tIns="0" rIns="0" bIns="0" rtlCol="0" anchor="t">
            <a:spAutoFit/>
          </a:bodyPr>
          <a:lstStyle/>
          <a:p>
            <a:pPr>
              <a:lnSpc>
                <a:spcPts val="4997"/>
              </a:lnSpc>
            </a:pPr>
            <a:r>
              <a:rPr lang="en-US" sz="5099">
                <a:solidFill>
                  <a:srgbClr val="605048"/>
                </a:solidFill>
                <a:latin typeface="Carelia"/>
              </a:rPr>
              <a:t>Literature Survey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sp>
        <p:nvSpPr>
          <p:cNvPr id="4" name="TextBox 4"/>
          <p:cNvSpPr txBox="1"/>
          <p:nvPr/>
        </p:nvSpPr>
        <p:spPr>
          <a:xfrm>
            <a:off x="1028700" y="1354557"/>
            <a:ext cx="6515100" cy="1000274"/>
          </a:xfrm>
          <a:prstGeom prst="rect">
            <a:avLst/>
          </a:prstGeom>
        </p:spPr>
        <p:txBody>
          <a:bodyPr wrap="square" lIns="0" tIns="0" rIns="0" bIns="0" rtlCol="0" anchor="t">
            <a:spAutoFit/>
          </a:bodyPr>
          <a:lstStyle/>
          <a:p>
            <a:pPr algn="ctr">
              <a:lnSpc>
                <a:spcPts val="7774"/>
              </a:lnSpc>
              <a:spcBef>
                <a:spcPct val="0"/>
              </a:spcBef>
            </a:pPr>
            <a:r>
              <a:rPr lang="en-US" sz="5553" dirty="0">
                <a:solidFill>
                  <a:srgbClr val="443933"/>
                </a:solidFill>
                <a:latin typeface="Carelia"/>
              </a:rPr>
              <a:t>Existing Model:</a:t>
            </a:r>
          </a:p>
        </p:txBody>
      </p:sp>
      <p:sp>
        <p:nvSpPr>
          <p:cNvPr id="5" name="TextBox 5"/>
          <p:cNvSpPr txBox="1"/>
          <p:nvPr/>
        </p:nvSpPr>
        <p:spPr>
          <a:xfrm>
            <a:off x="695325" y="3010217"/>
            <a:ext cx="9335343" cy="3881255"/>
          </a:xfrm>
          <a:prstGeom prst="rect">
            <a:avLst/>
          </a:prstGeom>
        </p:spPr>
        <p:txBody>
          <a:bodyPr lIns="0" tIns="0" rIns="0" bIns="0" rtlCol="0" anchor="t">
            <a:spAutoFit/>
          </a:bodyPr>
          <a:lstStyle/>
          <a:p>
            <a:pPr marL="786714" lvl="1" indent="-393357">
              <a:lnSpc>
                <a:spcPts val="5101"/>
              </a:lnSpc>
              <a:buFont typeface="Arial"/>
              <a:buChar char="•"/>
            </a:pPr>
            <a:r>
              <a:rPr lang="en-US" sz="3643" dirty="0">
                <a:solidFill>
                  <a:srgbClr val="000000"/>
                </a:solidFill>
                <a:latin typeface="Canva Sans Bold"/>
              </a:rPr>
              <a:t>It will not run on serverless architecture.</a:t>
            </a:r>
          </a:p>
          <a:p>
            <a:pPr>
              <a:lnSpc>
                <a:spcPts val="5101"/>
              </a:lnSpc>
            </a:pPr>
            <a:endParaRPr lang="en-US" sz="3643" dirty="0">
              <a:solidFill>
                <a:srgbClr val="000000"/>
              </a:solidFill>
              <a:latin typeface="Canva Sans Bold"/>
            </a:endParaRPr>
          </a:p>
          <a:p>
            <a:pPr marL="786714" lvl="1" indent="-393357">
              <a:lnSpc>
                <a:spcPts val="5101"/>
              </a:lnSpc>
              <a:buFont typeface="Arial"/>
              <a:buChar char="•"/>
            </a:pPr>
            <a:r>
              <a:rPr lang="en-US" sz="3643" dirty="0">
                <a:solidFill>
                  <a:srgbClr val="000000"/>
                </a:solidFill>
                <a:latin typeface="Canva Sans Bold"/>
              </a:rPr>
              <a:t>It did not focus on performance and cannot process large volume of documents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a:p>
        </p:txBody>
      </p:sp>
      <p:grpSp>
        <p:nvGrpSpPr>
          <p:cNvPr id="4" name="Group 4"/>
          <p:cNvGrpSpPr/>
          <p:nvPr/>
        </p:nvGrpSpPr>
        <p:grpSpPr>
          <a:xfrm>
            <a:off x="838200" y="1217478"/>
            <a:ext cx="16004200" cy="6307595"/>
            <a:chOff x="-1552109" y="-104775"/>
            <a:chExt cx="21338933" cy="8410127"/>
          </a:xfrm>
        </p:grpSpPr>
        <p:sp>
          <p:nvSpPr>
            <p:cNvPr id="5" name="TextBox 5"/>
            <p:cNvSpPr txBox="1"/>
            <p:nvPr/>
          </p:nvSpPr>
          <p:spPr>
            <a:xfrm>
              <a:off x="-1552109" y="-104775"/>
              <a:ext cx="11004550" cy="1299501"/>
            </a:xfrm>
            <a:prstGeom prst="rect">
              <a:avLst/>
            </a:prstGeom>
          </p:spPr>
          <p:txBody>
            <a:bodyPr wrap="square" lIns="0" tIns="0" rIns="0" bIns="0" rtlCol="0" anchor="t">
              <a:spAutoFit/>
            </a:bodyPr>
            <a:lstStyle/>
            <a:p>
              <a:pPr algn="ctr">
                <a:lnSpc>
                  <a:spcPts val="7587"/>
                </a:lnSpc>
                <a:spcBef>
                  <a:spcPct val="0"/>
                </a:spcBef>
              </a:pPr>
              <a:r>
                <a:rPr lang="en-US" sz="5419" dirty="0">
                  <a:solidFill>
                    <a:srgbClr val="443933"/>
                  </a:solidFill>
                  <a:latin typeface="Carelia"/>
                </a:rPr>
                <a:t>Proposed System: </a:t>
              </a:r>
            </a:p>
          </p:txBody>
        </p:sp>
        <p:sp>
          <p:nvSpPr>
            <p:cNvPr id="6" name="TextBox 6"/>
            <p:cNvSpPr txBox="1"/>
            <p:nvPr/>
          </p:nvSpPr>
          <p:spPr>
            <a:xfrm>
              <a:off x="0" y="2014825"/>
              <a:ext cx="19786824" cy="6290527"/>
            </a:xfrm>
            <a:prstGeom prst="rect">
              <a:avLst/>
            </a:prstGeom>
          </p:spPr>
          <p:txBody>
            <a:bodyPr lIns="0" tIns="0" rIns="0" bIns="0" rtlCol="0" anchor="t">
              <a:spAutoFit/>
            </a:bodyPr>
            <a:lstStyle/>
            <a:p>
              <a:pPr>
                <a:lnSpc>
                  <a:spcPts val="6178"/>
                </a:lnSpc>
              </a:pPr>
              <a:endParaRPr lang="en-US" sz="4413" dirty="0">
                <a:solidFill>
                  <a:srgbClr val="000000"/>
                </a:solidFill>
                <a:latin typeface="Canva Sans Bold"/>
              </a:endParaRPr>
            </a:p>
            <a:p>
              <a:pPr>
                <a:lnSpc>
                  <a:spcPts val="6178"/>
                </a:lnSpc>
              </a:pPr>
              <a:r>
                <a:rPr lang="en-US" sz="4413" dirty="0">
                  <a:solidFill>
                    <a:srgbClr val="000000"/>
                  </a:solidFill>
                  <a:latin typeface="Canva Sans Bold"/>
                </a:rPr>
                <a:t>Scalability and Performance Optimized by leveraging AWS lambda’s serverless </a:t>
              </a:r>
              <a:r>
                <a:rPr lang="en-US" sz="4413" dirty="0" err="1">
                  <a:solidFill>
                    <a:srgbClr val="000000"/>
                  </a:solidFill>
                  <a:latin typeface="Canva Sans Bold"/>
                </a:rPr>
                <a:t>architecture,using</a:t>
              </a:r>
              <a:r>
                <a:rPr lang="en-US" sz="4413" dirty="0">
                  <a:solidFill>
                    <a:srgbClr val="000000"/>
                  </a:solidFill>
                  <a:latin typeface="Canva Sans Bold"/>
                </a:rPr>
                <a:t> batch processing for large volumes of documents and implementing catching and optimization techniques to improve the processing speed </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143" y="3447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en-IN" dirty="0"/>
          </a:p>
        </p:txBody>
      </p:sp>
      <p:sp>
        <p:nvSpPr>
          <p:cNvPr id="25" name="TextBox 25"/>
          <p:cNvSpPr txBox="1"/>
          <p:nvPr/>
        </p:nvSpPr>
        <p:spPr>
          <a:xfrm>
            <a:off x="6404463" y="320787"/>
            <a:ext cx="4455347" cy="946203"/>
          </a:xfrm>
          <a:prstGeom prst="rect">
            <a:avLst/>
          </a:prstGeom>
        </p:spPr>
        <p:txBody>
          <a:bodyPr wrap="square" lIns="0" tIns="0" rIns="0" bIns="0" rtlCol="0" anchor="t">
            <a:spAutoFit/>
          </a:bodyPr>
          <a:lstStyle/>
          <a:p>
            <a:pPr algn="ctr">
              <a:lnSpc>
                <a:spcPts val="7774"/>
              </a:lnSpc>
              <a:spcBef>
                <a:spcPct val="0"/>
              </a:spcBef>
            </a:pPr>
            <a:r>
              <a:rPr lang="en-US" sz="5553" dirty="0">
                <a:solidFill>
                  <a:srgbClr val="443933"/>
                </a:solidFill>
                <a:latin typeface="Carelia"/>
              </a:rPr>
              <a:t>Architecture</a:t>
            </a:r>
          </a:p>
        </p:txBody>
      </p:sp>
      <p:pic>
        <p:nvPicPr>
          <p:cNvPr id="30" name="image6.png">
            <a:extLst>
              <a:ext uri="{FF2B5EF4-FFF2-40B4-BE49-F238E27FC236}">
                <a16:creationId xmlns:a16="http://schemas.microsoft.com/office/drawing/2014/main" id="{BCE79F80-8E00-9588-1089-4A696A626152}"/>
              </a:ext>
            </a:extLst>
          </p:cNvPr>
          <p:cNvPicPr/>
          <p:nvPr/>
        </p:nvPicPr>
        <p:blipFill>
          <a:blip r:embed="rId3">
            <a:extLst>
              <a:ext uri="{28A0092B-C50C-407E-A947-70E740481C1C}">
                <a14:useLocalDpi xmlns:a14="http://schemas.microsoft.com/office/drawing/2010/main" val="0"/>
              </a:ext>
            </a:extLst>
          </a:blip>
          <a:srcRect/>
          <a:stretch/>
        </p:blipFill>
        <p:spPr>
          <a:xfrm>
            <a:off x="2133600" y="2095500"/>
            <a:ext cx="13525500" cy="7039640"/>
          </a:xfrm>
          <a:prstGeom prst="rect">
            <a:avLst/>
          </a:prstGeom>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TotalTime>
  <Words>1282</Words>
  <Application>Microsoft Office PowerPoint</Application>
  <PresentationFormat>Custom</PresentationFormat>
  <Paragraphs>116</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Canva Sans Bold</vt:lpstr>
      <vt:lpstr>Carelia</vt:lpstr>
      <vt:lpstr>Carelia Bold</vt:lpstr>
      <vt:lpstr>Glacial Indifference Bold</vt:lpstr>
      <vt:lpstr>Inter Bold</vt:lpstr>
      <vt:lpstr>Inter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Fertility Prediction using machine learning</dc:title>
  <dc:creator>Joewin Daniel Raj G</dc:creator>
  <cp:lastModifiedBy>NANDAGOPAL k</cp:lastModifiedBy>
  <cp:revision>7</cp:revision>
  <dcterms:created xsi:type="dcterms:W3CDTF">2006-08-16T00:00:00Z</dcterms:created>
  <dcterms:modified xsi:type="dcterms:W3CDTF">2024-04-16T03:58:26Z</dcterms:modified>
  <dc:identifier>DAGBWiFda_Y</dc:identifier>
</cp:coreProperties>
</file>